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50" r:id="rId1"/>
    <p:sldMasterId id="2147483923" r:id="rId2"/>
    <p:sldMasterId id="2147483935" r:id="rId3"/>
  </p:sldMasterIdLst>
  <p:notesMasterIdLst>
    <p:notesMasterId r:id="rId18"/>
  </p:notesMasterIdLst>
  <p:handoutMasterIdLst>
    <p:handoutMasterId r:id="rId19"/>
  </p:handoutMasterIdLst>
  <p:sldIdLst>
    <p:sldId id="258" r:id="rId4"/>
    <p:sldId id="278" r:id="rId5"/>
    <p:sldId id="289" r:id="rId6"/>
    <p:sldId id="293" r:id="rId7"/>
    <p:sldId id="295" r:id="rId8"/>
    <p:sldId id="290" r:id="rId9"/>
    <p:sldId id="291" r:id="rId10"/>
    <p:sldId id="287" r:id="rId11"/>
    <p:sldId id="292" r:id="rId12"/>
    <p:sldId id="285" r:id="rId13"/>
    <p:sldId id="286" r:id="rId14"/>
    <p:sldId id="282" r:id="rId15"/>
    <p:sldId id="275" r:id="rId16"/>
    <p:sldId id="296" r:id="rId17"/>
  </p:sldIdLst>
  <p:sldSz cx="9906000" cy="6858000" type="A4"/>
  <p:notesSz cx="6662738" cy="9906000"/>
  <p:custDataLst>
    <p:tags r:id="rId20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EE0"/>
    <a:srgbClr val="4D4D4D"/>
    <a:srgbClr val="CDE7FF"/>
    <a:srgbClr val="85C5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5" autoAdjust="0"/>
    <p:restoredTop sz="94622" autoAdjust="0"/>
  </p:normalViewPr>
  <p:slideViewPr>
    <p:cSldViewPr snapToGrid="0" snapToObjects="1">
      <p:cViewPr varScale="1">
        <p:scale>
          <a:sx n="82" d="100"/>
          <a:sy n="82" d="100"/>
        </p:scale>
        <p:origin x="1758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9BF78B-0AAC-4F15-BAD4-75B91752269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157EC5F8-BA3C-44B0-8987-A8288001DCAE}">
      <dgm:prSet phldrT="[Text]"/>
      <dgm:spPr>
        <a:solidFill>
          <a:srgbClr val="009EE0"/>
        </a:solidFill>
      </dgm:spPr>
      <dgm:t>
        <a:bodyPr/>
        <a:lstStyle/>
        <a:p>
          <a:r>
            <a:rPr lang="de-DE" dirty="0" smtClean="0"/>
            <a:t>Seal of </a:t>
          </a:r>
          <a:r>
            <a:rPr lang="de-DE" dirty="0" err="1" smtClean="0"/>
            <a:t>the</a:t>
          </a:r>
          <a:r>
            <a:rPr lang="de-DE" dirty="0" smtClean="0"/>
            <a:t> University</a:t>
          </a:r>
          <a:br>
            <a:rPr lang="de-DE" dirty="0" smtClean="0"/>
          </a:br>
          <a:r>
            <a:rPr lang="de-DE" dirty="0" smtClean="0"/>
            <a:t>Accreditation Council</a:t>
          </a:r>
          <a:br>
            <a:rPr lang="de-DE" dirty="0" smtClean="0"/>
          </a:br>
          <a:r>
            <a:rPr lang="de-DE" dirty="0" smtClean="0">
              <a:solidFill>
                <a:srgbClr val="FF0000"/>
              </a:solidFill>
            </a:rPr>
            <a:t>[</a:t>
          </a:r>
          <a:r>
            <a:rPr lang="de-DE" dirty="0" err="1" smtClean="0">
              <a:solidFill>
                <a:srgbClr val="FF0000"/>
              </a:solidFill>
            </a:rPr>
            <a:t>possible</a:t>
          </a:r>
          <a:r>
            <a:rPr lang="de-DE" dirty="0" smtClean="0">
              <a:solidFill>
                <a:srgbClr val="FF0000"/>
              </a:solidFill>
            </a:rPr>
            <a:t> </a:t>
          </a:r>
          <a:r>
            <a:rPr lang="de-DE" dirty="0" err="1" smtClean="0">
              <a:solidFill>
                <a:srgbClr val="FF0000"/>
              </a:solidFill>
            </a:rPr>
            <a:t>for</a:t>
          </a:r>
          <a:r>
            <a:rPr lang="de-DE" dirty="0" smtClean="0">
              <a:solidFill>
                <a:srgbClr val="FF0000"/>
              </a:solidFill>
            </a:rPr>
            <a:t> GJU?]</a:t>
          </a:r>
          <a:endParaRPr lang="de-DE" dirty="0">
            <a:solidFill>
              <a:srgbClr val="FF0000"/>
            </a:solidFill>
          </a:endParaRPr>
        </a:p>
      </dgm:t>
    </dgm:pt>
    <dgm:pt modelId="{60442097-4EE1-460B-BA5F-B5E14A849666}" type="parTrans" cxnId="{48C022D2-A474-4059-85A8-7FE256BDC916}">
      <dgm:prSet/>
      <dgm:spPr/>
      <dgm:t>
        <a:bodyPr/>
        <a:lstStyle/>
        <a:p>
          <a:endParaRPr lang="de-DE"/>
        </a:p>
      </dgm:t>
    </dgm:pt>
    <dgm:pt modelId="{B69772C4-A418-4325-867B-01291EDF09B5}" type="sibTrans" cxnId="{48C022D2-A474-4059-85A8-7FE256BDC916}">
      <dgm:prSet/>
      <dgm:spPr/>
      <dgm:t>
        <a:bodyPr/>
        <a:lstStyle/>
        <a:p>
          <a:endParaRPr lang="de-DE"/>
        </a:p>
      </dgm:t>
    </dgm:pt>
    <dgm:pt modelId="{8D58EF46-E3AE-4696-A2FF-C76D3CB31EC4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de-DE" sz="2200" dirty="0" err="1" smtClean="0"/>
            <a:t>Degree</a:t>
          </a:r>
          <a:r>
            <a:rPr lang="de-DE" sz="2200" dirty="0" smtClean="0"/>
            <a:t>/QA </a:t>
          </a:r>
          <a:r>
            <a:rPr lang="de-DE" sz="2200" dirty="0" err="1" smtClean="0"/>
            <a:t>meets</a:t>
          </a:r>
          <a:r>
            <a:rPr lang="de-DE" sz="2200" dirty="0" smtClean="0"/>
            <a:t> German </a:t>
          </a:r>
          <a:r>
            <a:rPr lang="de-DE" sz="2200" dirty="0" err="1" smtClean="0"/>
            <a:t>standards</a:t>
          </a:r>
          <a:endParaRPr lang="de-DE" sz="2200" dirty="0"/>
        </a:p>
      </dgm:t>
    </dgm:pt>
    <dgm:pt modelId="{04BBEBB6-DB51-42CD-ACFF-2A596CEAB1C9}" type="parTrans" cxnId="{BF0FCE95-97A3-4A57-9F4B-29BA712A2AF7}">
      <dgm:prSet/>
      <dgm:spPr/>
      <dgm:t>
        <a:bodyPr/>
        <a:lstStyle/>
        <a:p>
          <a:endParaRPr lang="de-DE"/>
        </a:p>
      </dgm:t>
    </dgm:pt>
    <dgm:pt modelId="{DA8222C9-4AEA-44A3-84EC-1094F363EE11}" type="sibTrans" cxnId="{BF0FCE95-97A3-4A57-9F4B-29BA712A2AF7}">
      <dgm:prSet/>
      <dgm:spPr/>
      <dgm:t>
        <a:bodyPr/>
        <a:lstStyle/>
        <a:p>
          <a:endParaRPr lang="de-DE"/>
        </a:p>
      </dgm:t>
    </dgm:pt>
    <dgm:pt modelId="{6B52C234-15D7-4B85-BEBC-CD9C3B59F4CD}">
      <dgm:prSet phldrT="[Text]"/>
      <dgm:spPr>
        <a:solidFill>
          <a:srgbClr val="009EE0"/>
        </a:solidFill>
      </dgm:spPr>
      <dgm:t>
        <a:bodyPr/>
        <a:lstStyle/>
        <a:p>
          <a:r>
            <a:rPr lang="de-DE" dirty="0" smtClean="0"/>
            <a:t>Seal of </a:t>
          </a:r>
          <a:r>
            <a:rPr lang="de-DE" dirty="0" err="1" smtClean="0"/>
            <a:t>the</a:t>
          </a:r>
          <a:r>
            <a:rPr lang="de-DE" dirty="0" smtClean="0"/>
            <a:t> European Standards </a:t>
          </a:r>
          <a:r>
            <a:rPr lang="de-DE" dirty="0" err="1" smtClean="0"/>
            <a:t>and</a:t>
          </a:r>
          <a:r>
            <a:rPr lang="de-DE" dirty="0" smtClean="0"/>
            <a:t> Guidelines</a:t>
          </a:r>
          <a:endParaRPr lang="de-DE" dirty="0"/>
        </a:p>
      </dgm:t>
    </dgm:pt>
    <dgm:pt modelId="{BE809ACF-2BB8-414B-A6D0-82F7E68D68AA}" type="parTrans" cxnId="{498AFF5D-E0B0-4F56-B479-DCCA8FA83B3F}">
      <dgm:prSet/>
      <dgm:spPr/>
      <dgm:t>
        <a:bodyPr/>
        <a:lstStyle/>
        <a:p>
          <a:endParaRPr lang="de-DE"/>
        </a:p>
      </dgm:t>
    </dgm:pt>
    <dgm:pt modelId="{BFD451E4-490C-4A0A-B08F-655D66D9D6C1}" type="sibTrans" cxnId="{498AFF5D-E0B0-4F56-B479-DCCA8FA83B3F}">
      <dgm:prSet/>
      <dgm:spPr/>
      <dgm:t>
        <a:bodyPr/>
        <a:lstStyle/>
        <a:p>
          <a:endParaRPr lang="de-DE"/>
        </a:p>
      </dgm:t>
    </dgm:pt>
    <dgm:pt modelId="{025959DF-12FC-409F-B0A3-48F1C908E66E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de-DE" sz="2100" dirty="0" err="1" smtClean="0"/>
            <a:t>Degree</a:t>
          </a:r>
          <a:r>
            <a:rPr lang="de-DE" sz="2100" dirty="0" smtClean="0"/>
            <a:t>/QA </a:t>
          </a:r>
          <a:r>
            <a:rPr lang="de-DE" sz="2100" dirty="0" err="1" smtClean="0"/>
            <a:t>meets</a:t>
          </a:r>
          <a:r>
            <a:rPr lang="de-DE" sz="2100" dirty="0" smtClean="0"/>
            <a:t> </a:t>
          </a:r>
          <a:r>
            <a:rPr lang="de-DE" sz="2100" dirty="0" err="1" smtClean="0"/>
            <a:t>the</a:t>
          </a:r>
          <a:r>
            <a:rPr lang="de-DE" sz="2100" dirty="0" smtClean="0"/>
            <a:t> EHEA </a:t>
          </a:r>
          <a:r>
            <a:rPr lang="de-DE" sz="2100" dirty="0" err="1" smtClean="0"/>
            <a:t>standards</a:t>
          </a:r>
          <a:endParaRPr lang="de-DE" sz="2100" dirty="0"/>
        </a:p>
      </dgm:t>
    </dgm:pt>
    <dgm:pt modelId="{6E50A77C-520D-4AC7-91EB-1631C9BB56D0}" type="parTrans" cxnId="{03A34A6C-BC32-4811-A4C3-B563587F94B3}">
      <dgm:prSet/>
      <dgm:spPr/>
      <dgm:t>
        <a:bodyPr/>
        <a:lstStyle/>
        <a:p>
          <a:endParaRPr lang="de-DE"/>
        </a:p>
      </dgm:t>
    </dgm:pt>
    <dgm:pt modelId="{8D97F60F-0215-4A27-9823-2A1E30FDF585}" type="sibTrans" cxnId="{03A34A6C-BC32-4811-A4C3-B563587F94B3}">
      <dgm:prSet/>
      <dgm:spPr/>
      <dgm:t>
        <a:bodyPr/>
        <a:lstStyle/>
        <a:p>
          <a:endParaRPr lang="de-DE"/>
        </a:p>
      </dgm:t>
    </dgm:pt>
    <dgm:pt modelId="{0F8C75C3-F0E5-4D9A-8439-00622A552266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de-DE" sz="2100" dirty="0" smtClean="0"/>
            <a:t>Recognition &amp; </a:t>
          </a:r>
          <a:r>
            <a:rPr lang="de-DE" sz="2100" dirty="0" err="1" smtClean="0"/>
            <a:t>cooperation</a:t>
          </a:r>
          <a:r>
            <a:rPr lang="de-DE" sz="2100" dirty="0" smtClean="0"/>
            <a:t> </a:t>
          </a:r>
          <a:r>
            <a:rPr lang="de-DE" sz="2100" dirty="0" err="1" smtClean="0"/>
            <a:t>easier</a:t>
          </a:r>
          <a:r>
            <a:rPr lang="de-DE" sz="2100" dirty="0" smtClean="0"/>
            <a:t>, but not </a:t>
          </a:r>
          <a:r>
            <a:rPr lang="de-DE" sz="2100" dirty="0" err="1" smtClean="0"/>
            <a:t>guaranteed</a:t>
          </a:r>
          <a:endParaRPr lang="de-DE" sz="2100" dirty="0"/>
        </a:p>
      </dgm:t>
    </dgm:pt>
    <dgm:pt modelId="{5B6DA136-BFFE-4110-B77F-2EA05DFB54BB}" type="parTrans" cxnId="{9F54ABED-FE60-4F26-B480-76080F011A5B}">
      <dgm:prSet/>
      <dgm:spPr/>
      <dgm:t>
        <a:bodyPr/>
        <a:lstStyle/>
        <a:p>
          <a:endParaRPr lang="de-DE"/>
        </a:p>
      </dgm:t>
    </dgm:pt>
    <dgm:pt modelId="{D60B8948-407D-4824-A21E-2DC21D8258A8}" type="sibTrans" cxnId="{9F54ABED-FE60-4F26-B480-76080F011A5B}">
      <dgm:prSet/>
      <dgm:spPr/>
      <dgm:t>
        <a:bodyPr/>
        <a:lstStyle/>
        <a:p>
          <a:endParaRPr lang="de-DE"/>
        </a:p>
      </dgm:t>
    </dgm:pt>
    <dgm:pt modelId="{07FBE57B-6342-420D-9162-6A019C2CEE01}">
      <dgm:prSet/>
      <dgm:spPr>
        <a:solidFill>
          <a:srgbClr val="009EE0"/>
        </a:solidFill>
      </dgm:spPr>
      <dgm:t>
        <a:bodyPr/>
        <a:lstStyle/>
        <a:p>
          <a:r>
            <a:rPr lang="de-DE" dirty="0" smtClean="0"/>
            <a:t>Agency Seal</a:t>
          </a:r>
          <a:endParaRPr lang="de-DE" dirty="0"/>
        </a:p>
      </dgm:t>
    </dgm:pt>
    <dgm:pt modelId="{F0620D84-6B60-428A-B934-6041692BB4C4}" type="parTrans" cxnId="{B5C73946-8A79-4870-8D4B-B7E66CE11F7A}">
      <dgm:prSet/>
      <dgm:spPr/>
      <dgm:t>
        <a:bodyPr/>
        <a:lstStyle/>
        <a:p>
          <a:endParaRPr lang="de-DE"/>
        </a:p>
      </dgm:t>
    </dgm:pt>
    <dgm:pt modelId="{C31FE828-B83E-461D-9809-028726C04415}" type="sibTrans" cxnId="{B5C73946-8A79-4870-8D4B-B7E66CE11F7A}">
      <dgm:prSet/>
      <dgm:spPr/>
      <dgm:t>
        <a:bodyPr/>
        <a:lstStyle/>
        <a:p>
          <a:endParaRPr lang="de-DE"/>
        </a:p>
      </dgm:t>
    </dgm:pt>
    <dgm:pt modelId="{AE1282B6-CF7B-4483-BEAA-B01CF508F3DE}">
      <dgm:prSet phldrT="[Text]"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de-DE" sz="2200" dirty="0" err="1" smtClean="0"/>
            <a:t>Enable</a:t>
          </a:r>
          <a:r>
            <a:rPr lang="de-DE" sz="2200" dirty="0" smtClean="0"/>
            <a:t> </a:t>
          </a:r>
          <a:r>
            <a:rPr lang="de-DE" sz="2200" dirty="0" err="1" smtClean="0"/>
            <a:t>students</a:t>
          </a:r>
          <a:r>
            <a:rPr lang="de-DE" sz="2200" dirty="0" smtClean="0"/>
            <a:t> </a:t>
          </a:r>
          <a:r>
            <a:rPr lang="de-DE" sz="2200" dirty="0" err="1" smtClean="0"/>
            <a:t>to</a:t>
          </a:r>
          <a:r>
            <a:rPr lang="de-DE" sz="2200" dirty="0" smtClean="0"/>
            <a:t> </a:t>
          </a:r>
          <a:r>
            <a:rPr lang="de-DE" sz="2200" dirty="0" err="1" smtClean="0"/>
            <a:t>continue</a:t>
          </a:r>
          <a:r>
            <a:rPr lang="de-DE" sz="2200" dirty="0" smtClean="0"/>
            <a:t> </a:t>
          </a:r>
          <a:r>
            <a:rPr lang="de-DE" sz="2200" dirty="0" err="1" smtClean="0"/>
            <a:t>studies</a:t>
          </a:r>
          <a:r>
            <a:rPr lang="de-DE" sz="2200" dirty="0" smtClean="0"/>
            <a:t> in Germany</a:t>
          </a:r>
          <a:endParaRPr lang="de-DE" sz="2200" dirty="0"/>
        </a:p>
      </dgm:t>
    </dgm:pt>
    <dgm:pt modelId="{FA9BE787-0F17-469C-BF49-A0C96CC9C825}" type="parTrans" cxnId="{A0DF353D-6BF2-4F92-8855-53D74C01AFE1}">
      <dgm:prSet/>
      <dgm:spPr/>
      <dgm:t>
        <a:bodyPr/>
        <a:lstStyle/>
        <a:p>
          <a:endParaRPr lang="de-DE"/>
        </a:p>
      </dgm:t>
    </dgm:pt>
    <dgm:pt modelId="{C412FAC2-376D-4AF8-A004-4EBC29885FF5}" type="sibTrans" cxnId="{A0DF353D-6BF2-4F92-8855-53D74C01AFE1}">
      <dgm:prSet/>
      <dgm:spPr/>
      <dgm:t>
        <a:bodyPr/>
        <a:lstStyle/>
        <a:p>
          <a:endParaRPr lang="de-DE"/>
        </a:p>
      </dgm:t>
    </dgm:pt>
    <dgm:pt modelId="{FD258567-0103-4F19-8EFD-B03F4FECA6C6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de-DE" sz="2200" dirty="0" err="1" smtClean="0"/>
            <a:t>Degree</a:t>
          </a:r>
          <a:r>
            <a:rPr lang="de-DE" sz="2200" dirty="0" smtClean="0"/>
            <a:t>/QA </a:t>
          </a:r>
          <a:r>
            <a:rPr lang="de-DE" sz="2200" dirty="0" err="1" smtClean="0"/>
            <a:t>meets</a:t>
          </a:r>
          <a:r>
            <a:rPr lang="de-DE" sz="2200" dirty="0" smtClean="0"/>
            <a:t> </a:t>
          </a:r>
          <a:r>
            <a:rPr lang="de-DE" sz="2200" dirty="0" err="1" smtClean="0"/>
            <a:t>the</a:t>
          </a:r>
          <a:r>
            <a:rPr lang="de-DE" sz="2200" dirty="0" smtClean="0"/>
            <a:t> </a:t>
          </a:r>
          <a:r>
            <a:rPr lang="de-DE" sz="2200" dirty="0" err="1" smtClean="0"/>
            <a:t>standards</a:t>
          </a:r>
          <a:r>
            <a:rPr lang="de-DE" sz="2200" dirty="0" smtClean="0"/>
            <a:t> of </a:t>
          </a:r>
          <a:r>
            <a:rPr lang="de-DE" sz="2200" dirty="0" err="1" smtClean="0"/>
            <a:t>the</a:t>
          </a:r>
          <a:r>
            <a:rPr lang="de-DE" sz="2200" dirty="0" smtClean="0"/>
            <a:t> </a:t>
          </a:r>
          <a:r>
            <a:rPr lang="de-DE" sz="2200" dirty="0" err="1" smtClean="0"/>
            <a:t>scientific</a:t>
          </a:r>
          <a:r>
            <a:rPr lang="de-DE" sz="2200" dirty="0" smtClean="0"/>
            <a:t> </a:t>
          </a:r>
          <a:r>
            <a:rPr lang="de-DE" sz="2200" dirty="0" err="1" smtClean="0"/>
            <a:t>community</a:t>
          </a:r>
          <a:r>
            <a:rPr lang="de-DE" sz="2200" dirty="0" smtClean="0"/>
            <a:t> of </a:t>
          </a:r>
          <a:r>
            <a:rPr lang="de-DE" sz="2200" dirty="0" err="1" smtClean="0"/>
            <a:t>the</a:t>
          </a:r>
          <a:r>
            <a:rPr lang="de-DE" sz="2200" dirty="0" smtClean="0"/>
            <a:t> </a:t>
          </a:r>
          <a:r>
            <a:rPr lang="de-DE" sz="2200" dirty="0" err="1" smtClean="0"/>
            <a:t>agency</a:t>
          </a:r>
          <a:endParaRPr lang="de-DE" sz="2200" dirty="0"/>
        </a:p>
      </dgm:t>
    </dgm:pt>
    <dgm:pt modelId="{7DF9270A-D360-4C90-9905-EC99639F6331}" type="parTrans" cxnId="{606EDE1B-4298-4296-8E0F-9076E2157AE1}">
      <dgm:prSet/>
      <dgm:spPr/>
      <dgm:t>
        <a:bodyPr/>
        <a:lstStyle/>
        <a:p>
          <a:endParaRPr lang="de-DE"/>
        </a:p>
      </dgm:t>
    </dgm:pt>
    <dgm:pt modelId="{0D191C65-1C93-44D6-93A7-BCADFC81CA07}" type="sibTrans" cxnId="{606EDE1B-4298-4296-8E0F-9076E2157AE1}">
      <dgm:prSet/>
      <dgm:spPr/>
      <dgm:t>
        <a:bodyPr/>
        <a:lstStyle/>
        <a:p>
          <a:endParaRPr lang="de-DE"/>
        </a:p>
      </dgm:t>
    </dgm:pt>
    <dgm:pt modelId="{6CBE9DAA-2C9A-4CD6-AAF7-4FBE2804316D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de-DE" sz="2200" dirty="0" err="1" smtClean="0"/>
            <a:t>rather</a:t>
          </a:r>
          <a:r>
            <a:rPr lang="de-DE" sz="2200" dirty="0" smtClean="0"/>
            <a:t> </a:t>
          </a:r>
          <a:r>
            <a:rPr lang="de-DE" sz="2200" dirty="0" err="1" smtClean="0"/>
            <a:t>strategic</a:t>
          </a:r>
          <a:r>
            <a:rPr lang="de-DE" sz="2200" dirty="0" smtClean="0"/>
            <a:t> </a:t>
          </a:r>
          <a:endParaRPr lang="de-DE" sz="2200" dirty="0"/>
        </a:p>
      </dgm:t>
    </dgm:pt>
    <dgm:pt modelId="{3BF1457B-DD08-4C34-A55F-9A1A4347C17A}" type="sibTrans" cxnId="{4C47CE0B-14CF-4D76-9338-536EC2F0AF33}">
      <dgm:prSet/>
      <dgm:spPr/>
      <dgm:t>
        <a:bodyPr/>
        <a:lstStyle/>
        <a:p>
          <a:endParaRPr lang="de-DE"/>
        </a:p>
      </dgm:t>
    </dgm:pt>
    <dgm:pt modelId="{282C385F-2684-452C-92D8-C7BAA6A55827}" type="parTrans" cxnId="{4C47CE0B-14CF-4D76-9338-536EC2F0AF33}">
      <dgm:prSet/>
      <dgm:spPr/>
      <dgm:t>
        <a:bodyPr/>
        <a:lstStyle/>
        <a:p>
          <a:endParaRPr lang="de-DE"/>
        </a:p>
      </dgm:t>
    </dgm:pt>
    <dgm:pt modelId="{FD0E11CD-58C1-4731-9698-C19A7DA69F7E}">
      <dgm:prSet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de-DE" dirty="0" smtClean="0"/>
            <a:t>Seal of </a:t>
          </a:r>
          <a:r>
            <a:rPr lang="de-DE" dirty="0" err="1" smtClean="0"/>
            <a:t>the</a:t>
          </a:r>
          <a:r>
            <a:rPr lang="de-DE" dirty="0" smtClean="0"/>
            <a:t> Council of Science </a:t>
          </a:r>
          <a:r>
            <a:rPr lang="de-DE" dirty="0" err="1" smtClean="0"/>
            <a:t>and</a:t>
          </a:r>
          <a:r>
            <a:rPr lang="de-DE" dirty="0" smtClean="0"/>
            <a:t> </a:t>
          </a:r>
          <a:r>
            <a:rPr lang="de-DE" dirty="0" err="1" smtClean="0"/>
            <a:t>Humanities</a:t>
          </a:r>
          <a:endParaRPr lang="de-DE" dirty="0"/>
        </a:p>
      </dgm:t>
    </dgm:pt>
    <dgm:pt modelId="{7055D6F0-F5CA-40E5-8C79-E8304E53962C}" type="parTrans" cxnId="{70DB4978-B547-49DB-AD7E-C2B17B4C88FD}">
      <dgm:prSet/>
      <dgm:spPr/>
      <dgm:t>
        <a:bodyPr/>
        <a:lstStyle/>
        <a:p>
          <a:endParaRPr lang="de-DE"/>
        </a:p>
      </dgm:t>
    </dgm:pt>
    <dgm:pt modelId="{731E83D1-5F93-44C8-AD2F-BD9095FF47CB}" type="sibTrans" cxnId="{70DB4978-B547-49DB-AD7E-C2B17B4C88FD}">
      <dgm:prSet/>
      <dgm:spPr/>
      <dgm:t>
        <a:bodyPr/>
        <a:lstStyle/>
        <a:p>
          <a:endParaRPr lang="de-DE"/>
        </a:p>
      </dgm:t>
    </dgm:pt>
    <dgm:pt modelId="{BE32B441-7F52-451D-894A-CE86374A7433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GB" sz="2200" noProof="0" dirty="0" smtClean="0"/>
            <a:t>Obligatory institutional accreditation of all non-state universities</a:t>
          </a:r>
          <a:endParaRPr lang="en-GB" sz="2200" noProof="0" dirty="0"/>
        </a:p>
      </dgm:t>
    </dgm:pt>
    <dgm:pt modelId="{A9B01995-08FD-4896-8EFB-32942804BF1F}" type="parTrans" cxnId="{74B039FD-20C7-44EE-999B-A1B7E3D99E62}">
      <dgm:prSet/>
      <dgm:spPr/>
      <dgm:t>
        <a:bodyPr/>
        <a:lstStyle/>
        <a:p>
          <a:endParaRPr lang="de-DE"/>
        </a:p>
      </dgm:t>
    </dgm:pt>
    <dgm:pt modelId="{2D2F1A4A-B256-4028-B4C5-70672C365A85}" type="sibTrans" cxnId="{74B039FD-20C7-44EE-999B-A1B7E3D99E62}">
      <dgm:prSet/>
      <dgm:spPr/>
      <dgm:t>
        <a:bodyPr/>
        <a:lstStyle/>
        <a:p>
          <a:endParaRPr lang="de-DE"/>
        </a:p>
      </dgm:t>
    </dgm:pt>
    <dgm:pt modelId="{11742474-CBA5-4B1C-957C-F40063895A83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r>
            <a:rPr lang="en-GB" sz="2200" noProof="0" dirty="0" smtClean="0"/>
            <a:t>„is this a university at all”</a:t>
          </a:r>
          <a:endParaRPr lang="en-GB" sz="2200" noProof="0" dirty="0"/>
        </a:p>
      </dgm:t>
    </dgm:pt>
    <dgm:pt modelId="{083FE9BE-CE85-4CEC-891A-44CFC35BCC7D}" type="parTrans" cxnId="{1F343F38-D631-4DA7-990A-E1A6EB61DE2E}">
      <dgm:prSet/>
      <dgm:spPr/>
      <dgm:t>
        <a:bodyPr/>
        <a:lstStyle/>
        <a:p>
          <a:endParaRPr lang="de-DE"/>
        </a:p>
      </dgm:t>
    </dgm:pt>
    <dgm:pt modelId="{2C3B051A-F8B6-4E1C-A39B-E3632505C5B4}" type="sibTrans" cxnId="{1F343F38-D631-4DA7-990A-E1A6EB61DE2E}">
      <dgm:prSet/>
      <dgm:spPr/>
      <dgm:t>
        <a:bodyPr/>
        <a:lstStyle/>
        <a:p>
          <a:endParaRPr lang="de-DE"/>
        </a:p>
      </dgm:t>
    </dgm:pt>
    <dgm:pt modelId="{43038DE9-9011-4406-A89C-084CC0178BD6}" type="pres">
      <dgm:prSet presAssocID="{359BF78B-0AAC-4F15-BAD4-75B91752269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A2897DEF-ACD1-4DB5-BFFF-E454B37F1487}" type="pres">
      <dgm:prSet presAssocID="{FD0E11CD-58C1-4731-9698-C19A7DA69F7E}" presName="linNode" presStyleCnt="0"/>
      <dgm:spPr/>
    </dgm:pt>
    <dgm:pt modelId="{B570BF5B-C443-452B-AC16-13ACB4FCEF0B}" type="pres">
      <dgm:prSet presAssocID="{FD0E11CD-58C1-4731-9698-C19A7DA69F7E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80C179-A0DC-406A-B572-8060CEFBF2B8}" type="pres">
      <dgm:prSet presAssocID="{FD0E11CD-58C1-4731-9698-C19A7DA69F7E}" presName="childShp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BF7900F-CFF4-4128-82D4-5614D067AE3C}" type="pres">
      <dgm:prSet presAssocID="{731E83D1-5F93-44C8-AD2F-BD9095FF47CB}" presName="spacing" presStyleCnt="0"/>
      <dgm:spPr/>
    </dgm:pt>
    <dgm:pt modelId="{79714A63-42EA-4512-9FD4-03C5C14DC3CD}" type="pres">
      <dgm:prSet presAssocID="{157EC5F8-BA3C-44B0-8987-A8288001DCAE}" presName="linNode" presStyleCnt="0"/>
      <dgm:spPr/>
    </dgm:pt>
    <dgm:pt modelId="{DF8DC6D7-66A7-4E59-BC8D-3671D9C6D0A8}" type="pres">
      <dgm:prSet presAssocID="{157EC5F8-BA3C-44B0-8987-A8288001DCAE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22EB164-2E15-434F-B48D-E6C597B61E8C}" type="pres">
      <dgm:prSet presAssocID="{157EC5F8-BA3C-44B0-8987-A8288001DCAE}" presName="childShp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DA8424E-1BD9-4B7D-A5F8-2DB3B607D9CD}" type="pres">
      <dgm:prSet presAssocID="{B69772C4-A418-4325-867B-01291EDF09B5}" presName="spacing" presStyleCnt="0"/>
      <dgm:spPr/>
    </dgm:pt>
    <dgm:pt modelId="{46F9B40C-0213-4060-9789-020D04FEFE5E}" type="pres">
      <dgm:prSet presAssocID="{6B52C234-15D7-4B85-BEBC-CD9C3B59F4CD}" presName="linNode" presStyleCnt="0"/>
      <dgm:spPr/>
    </dgm:pt>
    <dgm:pt modelId="{0F2283C5-7ED2-4B63-842B-58D7A3F16663}" type="pres">
      <dgm:prSet presAssocID="{6B52C234-15D7-4B85-BEBC-CD9C3B59F4CD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EFE65ED-4D1D-4325-A87C-5B4A60D9AA9F}" type="pres">
      <dgm:prSet presAssocID="{6B52C234-15D7-4B85-BEBC-CD9C3B59F4CD}" presName="childShp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D5DC129-47AB-4978-AFCA-72F432B5D676}" type="pres">
      <dgm:prSet presAssocID="{BFD451E4-490C-4A0A-B08F-655D66D9D6C1}" presName="spacing" presStyleCnt="0"/>
      <dgm:spPr/>
    </dgm:pt>
    <dgm:pt modelId="{C6DB0E61-09FA-445A-8668-339E18CD4039}" type="pres">
      <dgm:prSet presAssocID="{07FBE57B-6342-420D-9162-6A019C2CEE01}" presName="linNode" presStyleCnt="0"/>
      <dgm:spPr/>
    </dgm:pt>
    <dgm:pt modelId="{6F2D6FAB-8BDF-490F-BEF0-851896C413F6}" type="pres">
      <dgm:prSet presAssocID="{07FBE57B-6342-420D-9162-6A019C2CEE01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2FF27C2-3B87-4EDC-A8EA-6DEE91A656FA}" type="pres">
      <dgm:prSet presAssocID="{07FBE57B-6342-420D-9162-6A019C2CEE01}" presName="childShp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5821E50-0B65-4AF8-BD46-76BBD3C51485}" type="presOf" srcId="{025959DF-12FC-409F-B0A3-48F1C908E66E}" destId="{6EFE65ED-4D1D-4325-A87C-5B4A60D9AA9F}" srcOrd="0" destOrd="0" presId="urn:microsoft.com/office/officeart/2005/8/layout/vList6"/>
    <dgm:cxn modelId="{BF0FCE95-97A3-4A57-9F4B-29BA712A2AF7}" srcId="{157EC5F8-BA3C-44B0-8987-A8288001DCAE}" destId="{8D58EF46-E3AE-4696-A2FF-C76D3CB31EC4}" srcOrd="0" destOrd="0" parTransId="{04BBEBB6-DB51-42CD-ACFF-2A596CEAB1C9}" sibTransId="{DA8222C9-4AEA-44A3-84EC-1094F363EE11}"/>
    <dgm:cxn modelId="{07237F46-10F8-4538-B2F5-5F2D5550CB6E}" type="presOf" srcId="{BE32B441-7F52-451D-894A-CE86374A7433}" destId="{F380C179-A0DC-406A-B572-8060CEFBF2B8}" srcOrd="0" destOrd="0" presId="urn:microsoft.com/office/officeart/2005/8/layout/vList6"/>
    <dgm:cxn modelId="{498AFF5D-E0B0-4F56-B479-DCCA8FA83B3F}" srcId="{359BF78B-0AAC-4F15-BAD4-75B91752269F}" destId="{6B52C234-15D7-4B85-BEBC-CD9C3B59F4CD}" srcOrd="2" destOrd="0" parTransId="{BE809ACF-2BB8-414B-A6D0-82F7E68D68AA}" sibTransId="{BFD451E4-490C-4A0A-B08F-655D66D9D6C1}"/>
    <dgm:cxn modelId="{A0DF353D-6BF2-4F92-8855-53D74C01AFE1}" srcId="{157EC5F8-BA3C-44B0-8987-A8288001DCAE}" destId="{AE1282B6-CF7B-4483-BEAA-B01CF508F3DE}" srcOrd="1" destOrd="0" parTransId="{FA9BE787-0F17-469C-BF49-A0C96CC9C825}" sibTransId="{C412FAC2-376D-4AF8-A004-4EBC29885FF5}"/>
    <dgm:cxn modelId="{7B22D213-A319-422B-89EE-B92272D7C0FF}" type="presOf" srcId="{AE1282B6-CF7B-4483-BEAA-B01CF508F3DE}" destId="{622EB164-2E15-434F-B48D-E6C597B61E8C}" srcOrd="0" destOrd="1" presId="urn:microsoft.com/office/officeart/2005/8/layout/vList6"/>
    <dgm:cxn modelId="{36C7FC9A-AD52-4E3B-82A6-189FA2F103D9}" type="presOf" srcId="{157EC5F8-BA3C-44B0-8987-A8288001DCAE}" destId="{DF8DC6D7-66A7-4E59-BC8D-3671D9C6D0A8}" srcOrd="0" destOrd="0" presId="urn:microsoft.com/office/officeart/2005/8/layout/vList6"/>
    <dgm:cxn modelId="{8951F5CA-A5BE-4534-A880-565127FC61AA}" type="presOf" srcId="{6CBE9DAA-2C9A-4CD6-AAF7-4FBE2804316D}" destId="{82FF27C2-3B87-4EDC-A8EA-6DEE91A656FA}" srcOrd="0" destOrd="1" presId="urn:microsoft.com/office/officeart/2005/8/layout/vList6"/>
    <dgm:cxn modelId="{606EDE1B-4298-4296-8E0F-9076E2157AE1}" srcId="{07FBE57B-6342-420D-9162-6A019C2CEE01}" destId="{FD258567-0103-4F19-8EFD-B03F4FECA6C6}" srcOrd="0" destOrd="0" parTransId="{7DF9270A-D360-4C90-9905-EC99639F6331}" sibTransId="{0D191C65-1C93-44D6-93A7-BCADFC81CA07}"/>
    <dgm:cxn modelId="{EECE41D1-3AC2-4339-A3C8-03CD43A21874}" type="presOf" srcId="{8D58EF46-E3AE-4696-A2FF-C76D3CB31EC4}" destId="{622EB164-2E15-434F-B48D-E6C597B61E8C}" srcOrd="0" destOrd="0" presId="urn:microsoft.com/office/officeart/2005/8/layout/vList6"/>
    <dgm:cxn modelId="{48C022D2-A474-4059-85A8-7FE256BDC916}" srcId="{359BF78B-0AAC-4F15-BAD4-75B91752269F}" destId="{157EC5F8-BA3C-44B0-8987-A8288001DCAE}" srcOrd="1" destOrd="0" parTransId="{60442097-4EE1-460B-BA5F-B5E14A849666}" sibTransId="{B69772C4-A418-4325-867B-01291EDF09B5}"/>
    <dgm:cxn modelId="{03A34A6C-BC32-4811-A4C3-B563587F94B3}" srcId="{6B52C234-15D7-4B85-BEBC-CD9C3B59F4CD}" destId="{025959DF-12FC-409F-B0A3-48F1C908E66E}" srcOrd="0" destOrd="0" parTransId="{6E50A77C-520D-4AC7-91EB-1631C9BB56D0}" sibTransId="{8D97F60F-0215-4A27-9823-2A1E30FDF585}"/>
    <dgm:cxn modelId="{D23371C6-6A41-413B-A152-FBF73D984FCF}" type="presOf" srcId="{07FBE57B-6342-420D-9162-6A019C2CEE01}" destId="{6F2D6FAB-8BDF-490F-BEF0-851896C413F6}" srcOrd="0" destOrd="0" presId="urn:microsoft.com/office/officeart/2005/8/layout/vList6"/>
    <dgm:cxn modelId="{74B039FD-20C7-44EE-999B-A1B7E3D99E62}" srcId="{FD0E11CD-58C1-4731-9698-C19A7DA69F7E}" destId="{BE32B441-7F52-451D-894A-CE86374A7433}" srcOrd="0" destOrd="0" parTransId="{A9B01995-08FD-4896-8EFB-32942804BF1F}" sibTransId="{2D2F1A4A-B256-4028-B4C5-70672C365A85}"/>
    <dgm:cxn modelId="{4C47CE0B-14CF-4D76-9338-536EC2F0AF33}" srcId="{07FBE57B-6342-420D-9162-6A019C2CEE01}" destId="{6CBE9DAA-2C9A-4CD6-AAF7-4FBE2804316D}" srcOrd="1" destOrd="0" parTransId="{282C385F-2684-452C-92D8-C7BAA6A55827}" sibTransId="{3BF1457B-DD08-4C34-A55F-9A1A4347C17A}"/>
    <dgm:cxn modelId="{F4F499A8-4C3F-45B4-AF58-B80F542565A9}" type="presOf" srcId="{11742474-CBA5-4B1C-957C-F40063895A83}" destId="{F380C179-A0DC-406A-B572-8060CEFBF2B8}" srcOrd="0" destOrd="1" presId="urn:microsoft.com/office/officeart/2005/8/layout/vList6"/>
    <dgm:cxn modelId="{949CCE77-5354-4188-B738-0CE9727F5C92}" type="presOf" srcId="{6B52C234-15D7-4B85-BEBC-CD9C3B59F4CD}" destId="{0F2283C5-7ED2-4B63-842B-58D7A3F16663}" srcOrd="0" destOrd="0" presId="urn:microsoft.com/office/officeart/2005/8/layout/vList6"/>
    <dgm:cxn modelId="{52034B7A-DCF1-4941-BD8E-238B0669F92F}" type="presOf" srcId="{359BF78B-0AAC-4F15-BAD4-75B91752269F}" destId="{43038DE9-9011-4406-A89C-084CC0178BD6}" srcOrd="0" destOrd="0" presId="urn:microsoft.com/office/officeart/2005/8/layout/vList6"/>
    <dgm:cxn modelId="{9F54ABED-FE60-4F26-B480-76080F011A5B}" srcId="{6B52C234-15D7-4B85-BEBC-CD9C3B59F4CD}" destId="{0F8C75C3-F0E5-4D9A-8439-00622A552266}" srcOrd="1" destOrd="0" parTransId="{5B6DA136-BFFE-4110-B77F-2EA05DFB54BB}" sibTransId="{D60B8948-407D-4824-A21E-2DC21D8258A8}"/>
    <dgm:cxn modelId="{064BE781-1671-4E27-A6A5-6FF2A7B7D26F}" type="presOf" srcId="{FD0E11CD-58C1-4731-9698-C19A7DA69F7E}" destId="{B570BF5B-C443-452B-AC16-13ACB4FCEF0B}" srcOrd="0" destOrd="0" presId="urn:microsoft.com/office/officeart/2005/8/layout/vList6"/>
    <dgm:cxn modelId="{7E69F6FD-A5B3-4194-ADDB-C8AACB225081}" type="presOf" srcId="{FD258567-0103-4F19-8EFD-B03F4FECA6C6}" destId="{82FF27C2-3B87-4EDC-A8EA-6DEE91A656FA}" srcOrd="0" destOrd="0" presId="urn:microsoft.com/office/officeart/2005/8/layout/vList6"/>
    <dgm:cxn modelId="{0F65A567-111A-49DD-98DF-291EE490EE16}" type="presOf" srcId="{0F8C75C3-F0E5-4D9A-8439-00622A552266}" destId="{6EFE65ED-4D1D-4325-A87C-5B4A60D9AA9F}" srcOrd="0" destOrd="1" presId="urn:microsoft.com/office/officeart/2005/8/layout/vList6"/>
    <dgm:cxn modelId="{B5C73946-8A79-4870-8D4B-B7E66CE11F7A}" srcId="{359BF78B-0AAC-4F15-BAD4-75B91752269F}" destId="{07FBE57B-6342-420D-9162-6A019C2CEE01}" srcOrd="3" destOrd="0" parTransId="{F0620D84-6B60-428A-B934-6041692BB4C4}" sibTransId="{C31FE828-B83E-461D-9809-028726C04415}"/>
    <dgm:cxn modelId="{70DB4978-B547-49DB-AD7E-C2B17B4C88FD}" srcId="{359BF78B-0AAC-4F15-BAD4-75B91752269F}" destId="{FD0E11CD-58C1-4731-9698-C19A7DA69F7E}" srcOrd="0" destOrd="0" parTransId="{7055D6F0-F5CA-40E5-8C79-E8304E53962C}" sibTransId="{731E83D1-5F93-44C8-AD2F-BD9095FF47CB}"/>
    <dgm:cxn modelId="{1F343F38-D631-4DA7-990A-E1A6EB61DE2E}" srcId="{FD0E11CD-58C1-4731-9698-C19A7DA69F7E}" destId="{11742474-CBA5-4B1C-957C-F40063895A83}" srcOrd="1" destOrd="0" parTransId="{083FE9BE-CE85-4CEC-891A-44CFC35BCC7D}" sibTransId="{2C3B051A-F8B6-4E1C-A39B-E3632505C5B4}"/>
    <dgm:cxn modelId="{3B258DAE-9FD1-4CAC-9680-4434F7C27A9C}" type="presParOf" srcId="{43038DE9-9011-4406-A89C-084CC0178BD6}" destId="{A2897DEF-ACD1-4DB5-BFFF-E454B37F1487}" srcOrd="0" destOrd="0" presId="urn:microsoft.com/office/officeart/2005/8/layout/vList6"/>
    <dgm:cxn modelId="{67BD0899-EFB9-42A5-B78B-916EB5E0C0EE}" type="presParOf" srcId="{A2897DEF-ACD1-4DB5-BFFF-E454B37F1487}" destId="{B570BF5B-C443-452B-AC16-13ACB4FCEF0B}" srcOrd="0" destOrd="0" presId="urn:microsoft.com/office/officeart/2005/8/layout/vList6"/>
    <dgm:cxn modelId="{DB3881FB-BD98-41DF-B5F4-59B3254D4DEB}" type="presParOf" srcId="{A2897DEF-ACD1-4DB5-BFFF-E454B37F1487}" destId="{F380C179-A0DC-406A-B572-8060CEFBF2B8}" srcOrd="1" destOrd="0" presId="urn:microsoft.com/office/officeart/2005/8/layout/vList6"/>
    <dgm:cxn modelId="{719537EA-D044-447E-BF59-244F35E7A22A}" type="presParOf" srcId="{43038DE9-9011-4406-A89C-084CC0178BD6}" destId="{ABF7900F-CFF4-4128-82D4-5614D067AE3C}" srcOrd="1" destOrd="0" presId="urn:microsoft.com/office/officeart/2005/8/layout/vList6"/>
    <dgm:cxn modelId="{0B1AF0C6-8748-4117-BF49-15A0BA59F7AC}" type="presParOf" srcId="{43038DE9-9011-4406-A89C-084CC0178BD6}" destId="{79714A63-42EA-4512-9FD4-03C5C14DC3CD}" srcOrd="2" destOrd="0" presId="urn:microsoft.com/office/officeart/2005/8/layout/vList6"/>
    <dgm:cxn modelId="{A674F349-DEDD-405B-AA24-A4E0DC604973}" type="presParOf" srcId="{79714A63-42EA-4512-9FD4-03C5C14DC3CD}" destId="{DF8DC6D7-66A7-4E59-BC8D-3671D9C6D0A8}" srcOrd="0" destOrd="0" presId="urn:microsoft.com/office/officeart/2005/8/layout/vList6"/>
    <dgm:cxn modelId="{986DF7A7-9C7A-496B-B839-9500A9176C35}" type="presParOf" srcId="{79714A63-42EA-4512-9FD4-03C5C14DC3CD}" destId="{622EB164-2E15-434F-B48D-E6C597B61E8C}" srcOrd="1" destOrd="0" presId="urn:microsoft.com/office/officeart/2005/8/layout/vList6"/>
    <dgm:cxn modelId="{9B28DB00-A437-4A91-82B2-EC86039FDE59}" type="presParOf" srcId="{43038DE9-9011-4406-A89C-084CC0178BD6}" destId="{0DA8424E-1BD9-4B7D-A5F8-2DB3B607D9CD}" srcOrd="3" destOrd="0" presId="urn:microsoft.com/office/officeart/2005/8/layout/vList6"/>
    <dgm:cxn modelId="{560F8352-9C03-44E0-ADA7-249237B2E851}" type="presParOf" srcId="{43038DE9-9011-4406-A89C-084CC0178BD6}" destId="{46F9B40C-0213-4060-9789-020D04FEFE5E}" srcOrd="4" destOrd="0" presId="urn:microsoft.com/office/officeart/2005/8/layout/vList6"/>
    <dgm:cxn modelId="{F8921488-A616-4F30-A1A2-AEBD63AD2FB1}" type="presParOf" srcId="{46F9B40C-0213-4060-9789-020D04FEFE5E}" destId="{0F2283C5-7ED2-4B63-842B-58D7A3F16663}" srcOrd="0" destOrd="0" presId="urn:microsoft.com/office/officeart/2005/8/layout/vList6"/>
    <dgm:cxn modelId="{B2982721-D4CD-4D46-AFAF-1A8DC1E591FF}" type="presParOf" srcId="{46F9B40C-0213-4060-9789-020D04FEFE5E}" destId="{6EFE65ED-4D1D-4325-A87C-5B4A60D9AA9F}" srcOrd="1" destOrd="0" presId="urn:microsoft.com/office/officeart/2005/8/layout/vList6"/>
    <dgm:cxn modelId="{85347DDB-0006-4795-9AAD-B6BF1D34020D}" type="presParOf" srcId="{43038DE9-9011-4406-A89C-084CC0178BD6}" destId="{8D5DC129-47AB-4978-AFCA-72F432B5D676}" srcOrd="5" destOrd="0" presId="urn:microsoft.com/office/officeart/2005/8/layout/vList6"/>
    <dgm:cxn modelId="{34237BFD-5533-4208-8297-281AFC4E165F}" type="presParOf" srcId="{43038DE9-9011-4406-A89C-084CC0178BD6}" destId="{C6DB0E61-09FA-445A-8668-339E18CD4039}" srcOrd="6" destOrd="0" presId="urn:microsoft.com/office/officeart/2005/8/layout/vList6"/>
    <dgm:cxn modelId="{C98CF7A5-07D7-4AD1-9DEE-6B5082C85E19}" type="presParOf" srcId="{C6DB0E61-09FA-445A-8668-339E18CD4039}" destId="{6F2D6FAB-8BDF-490F-BEF0-851896C413F6}" srcOrd="0" destOrd="0" presId="urn:microsoft.com/office/officeart/2005/8/layout/vList6"/>
    <dgm:cxn modelId="{5A194E7C-AF0A-4319-BD63-9FBE71442B8B}" type="presParOf" srcId="{C6DB0E61-09FA-445A-8668-339E18CD4039}" destId="{82FF27C2-3B87-4EDC-A8EA-6DEE91A656F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B628CF-3221-4D86-BE14-CE094CD15AEA}" type="doc">
      <dgm:prSet loTypeId="urn:microsoft.com/office/officeart/2005/8/layout/hChevron3" loCatId="process" qsTypeId="urn:microsoft.com/office/officeart/2005/8/quickstyle/simple1" qsCatId="simple" csTypeId="urn:microsoft.com/office/officeart/2005/8/colors/accent0_1" csCatId="mainScheme" phldr="1"/>
      <dgm:spPr/>
    </dgm:pt>
    <dgm:pt modelId="{4D872C0D-D8F0-467D-AA29-084DBB4D9AAA}">
      <dgm:prSet phldrT="[Text]" custT="1"/>
      <dgm:spPr>
        <a:solidFill>
          <a:srgbClr val="009EE0"/>
        </a:solidFill>
        <a:ln>
          <a:solidFill>
            <a:schemeClr val="bg1"/>
          </a:solidFill>
        </a:ln>
      </dgm:spPr>
      <dgm:t>
        <a:bodyPr lIns="0" rIns="0"/>
        <a:lstStyle/>
        <a:p>
          <a:r>
            <a:rPr lang="en-GB" sz="2200" baseline="0" noProof="0" dirty="0" smtClean="0">
              <a:solidFill>
                <a:schemeClr val="bg1"/>
              </a:solidFill>
            </a:rPr>
            <a:t>introduction of the programme</a:t>
          </a:r>
          <a:endParaRPr lang="en-GB" sz="2200" baseline="0" noProof="0" dirty="0">
            <a:solidFill>
              <a:schemeClr val="bg1"/>
            </a:solidFill>
          </a:endParaRPr>
        </a:p>
      </dgm:t>
    </dgm:pt>
    <dgm:pt modelId="{AE57D01D-27A0-46CA-A615-2FDE8A4443B4}" type="parTrans" cxnId="{57FC9F9B-19AC-4E76-BD9C-993665634FE5}">
      <dgm:prSet/>
      <dgm:spPr/>
      <dgm:t>
        <a:bodyPr/>
        <a:lstStyle/>
        <a:p>
          <a:endParaRPr lang="de-DE"/>
        </a:p>
      </dgm:t>
    </dgm:pt>
    <dgm:pt modelId="{5BB290AB-2B63-4EF0-B3FA-E0FBF8A74BE9}" type="sibTrans" cxnId="{57FC9F9B-19AC-4E76-BD9C-993665634FE5}">
      <dgm:prSet/>
      <dgm:spPr/>
      <dgm:t>
        <a:bodyPr/>
        <a:lstStyle/>
        <a:p>
          <a:endParaRPr lang="de-DE"/>
        </a:p>
      </dgm:t>
    </dgm:pt>
    <dgm:pt modelId="{C775A21C-03FB-42F0-A8CC-00B70CF90B4C}">
      <dgm:prSet phldrT="[Text]" custT="1"/>
      <dgm:spPr>
        <a:solidFill>
          <a:srgbClr val="009EE0"/>
        </a:solidFill>
        <a:ln>
          <a:solidFill>
            <a:schemeClr val="bg1"/>
          </a:solidFill>
        </a:ln>
      </dgm:spPr>
      <dgm:t>
        <a:bodyPr lIns="0" rIns="0"/>
        <a:lstStyle/>
        <a:p>
          <a:r>
            <a:rPr lang="en-GB" sz="2200" baseline="0" noProof="0" dirty="0" err="1" smtClean="0">
              <a:solidFill>
                <a:schemeClr val="bg1"/>
              </a:solidFill>
            </a:rPr>
            <a:t>imple</a:t>
          </a:r>
          <a:r>
            <a:rPr lang="en-GB" sz="2200" baseline="0" noProof="0" dirty="0" smtClean="0">
              <a:solidFill>
                <a:schemeClr val="bg1"/>
              </a:solidFill>
            </a:rPr>
            <a:t>-</a:t>
          </a:r>
          <a:br>
            <a:rPr lang="en-GB" sz="2200" baseline="0" noProof="0" dirty="0" smtClean="0">
              <a:solidFill>
                <a:schemeClr val="bg1"/>
              </a:solidFill>
            </a:rPr>
          </a:br>
          <a:r>
            <a:rPr lang="en-GB" sz="2200" baseline="0" noProof="0" dirty="0" smtClean="0">
              <a:solidFill>
                <a:schemeClr val="bg1"/>
              </a:solidFill>
            </a:rPr>
            <a:t>mentation</a:t>
          </a:r>
          <a:endParaRPr lang="en-GB" sz="2200" baseline="0" noProof="0" dirty="0">
            <a:solidFill>
              <a:schemeClr val="bg1"/>
            </a:solidFill>
          </a:endParaRPr>
        </a:p>
      </dgm:t>
    </dgm:pt>
    <dgm:pt modelId="{DA9A2A0F-D855-437B-8992-6EE691B3E3A0}" type="parTrans" cxnId="{BD3F06C1-4B44-43DF-BB06-F8B0A93CE965}">
      <dgm:prSet/>
      <dgm:spPr/>
      <dgm:t>
        <a:bodyPr/>
        <a:lstStyle/>
        <a:p>
          <a:endParaRPr lang="de-DE"/>
        </a:p>
      </dgm:t>
    </dgm:pt>
    <dgm:pt modelId="{A629F61B-FB16-432D-8ACC-B6F3B87D0522}" type="sibTrans" cxnId="{BD3F06C1-4B44-43DF-BB06-F8B0A93CE965}">
      <dgm:prSet/>
      <dgm:spPr/>
      <dgm:t>
        <a:bodyPr/>
        <a:lstStyle/>
        <a:p>
          <a:endParaRPr lang="de-DE"/>
        </a:p>
      </dgm:t>
    </dgm:pt>
    <dgm:pt modelId="{9750325D-185C-4F64-AF1E-F8B88318C6DC}">
      <dgm:prSet phldrT="[Text]" custT="1"/>
      <dgm:spPr>
        <a:solidFill>
          <a:srgbClr val="009EE0"/>
        </a:solidFill>
        <a:ln>
          <a:solidFill>
            <a:schemeClr val="bg1"/>
          </a:solidFill>
        </a:ln>
      </dgm:spPr>
      <dgm:t>
        <a:bodyPr lIns="0" rIns="0"/>
        <a:lstStyle/>
        <a:p>
          <a:r>
            <a:rPr lang="en-GB" sz="2200" noProof="0" dirty="0" err="1" smtClean="0">
              <a:solidFill>
                <a:schemeClr val="bg1"/>
              </a:solidFill>
            </a:rPr>
            <a:t>accre</a:t>
          </a:r>
          <a:r>
            <a:rPr lang="en-GB" sz="2200" noProof="0" dirty="0" smtClean="0">
              <a:solidFill>
                <a:schemeClr val="bg1"/>
              </a:solidFill>
            </a:rPr>
            <a:t>-</a:t>
          </a:r>
          <a:br>
            <a:rPr lang="en-GB" sz="2200" noProof="0" dirty="0" smtClean="0">
              <a:solidFill>
                <a:schemeClr val="bg1"/>
              </a:solidFill>
            </a:rPr>
          </a:br>
          <a:r>
            <a:rPr lang="en-GB" sz="2200" noProof="0" dirty="0" err="1" smtClean="0">
              <a:solidFill>
                <a:schemeClr val="bg1"/>
              </a:solidFill>
            </a:rPr>
            <a:t>ditation</a:t>
          </a:r>
          <a:endParaRPr lang="en-GB" sz="2200" noProof="0" dirty="0">
            <a:solidFill>
              <a:schemeClr val="bg1"/>
            </a:solidFill>
          </a:endParaRPr>
        </a:p>
      </dgm:t>
    </dgm:pt>
    <dgm:pt modelId="{43C8F029-0E0C-4320-93EF-C18042A020EA}" type="parTrans" cxnId="{D66C82FF-0D66-4312-872F-B8F7A4770497}">
      <dgm:prSet/>
      <dgm:spPr/>
      <dgm:t>
        <a:bodyPr/>
        <a:lstStyle/>
        <a:p>
          <a:endParaRPr lang="de-DE"/>
        </a:p>
      </dgm:t>
    </dgm:pt>
    <dgm:pt modelId="{FEF84593-389F-46A8-B277-27FE87855137}" type="sibTrans" cxnId="{D66C82FF-0D66-4312-872F-B8F7A4770497}">
      <dgm:prSet/>
      <dgm:spPr/>
      <dgm:t>
        <a:bodyPr/>
        <a:lstStyle/>
        <a:p>
          <a:endParaRPr lang="de-DE"/>
        </a:p>
      </dgm:t>
    </dgm:pt>
    <dgm:pt modelId="{F2F41FA6-D8AC-4DBB-99F1-8FF1BC865CD5}">
      <dgm:prSet custT="1"/>
      <dgm:spPr>
        <a:solidFill>
          <a:srgbClr val="009EE0"/>
        </a:solidFill>
        <a:ln>
          <a:solidFill>
            <a:schemeClr val="bg1"/>
          </a:solidFill>
        </a:ln>
      </dgm:spPr>
      <dgm:t>
        <a:bodyPr lIns="0" rIns="0"/>
        <a:lstStyle/>
        <a:p>
          <a:r>
            <a:rPr lang="en-GB" sz="2200" noProof="0" dirty="0" smtClean="0">
              <a:solidFill>
                <a:schemeClr val="bg1"/>
              </a:solidFill>
            </a:rPr>
            <a:t>further develop-</a:t>
          </a:r>
          <a:r>
            <a:rPr lang="en-GB" sz="2200" noProof="0" dirty="0" err="1" smtClean="0">
              <a:solidFill>
                <a:schemeClr val="bg1"/>
              </a:solidFill>
            </a:rPr>
            <a:t>ment</a:t>
          </a:r>
          <a:endParaRPr lang="en-GB" sz="2200" noProof="0" dirty="0">
            <a:solidFill>
              <a:schemeClr val="bg1"/>
            </a:solidFill>
          </a:endParaRPr>
        </a:p>
      </dgm:t>
    </dgm:pt>
    <dgm:pt modelId="{7080A930-B7ED-4FD8-A958-608EED5D632E}" type="parTrans" cxnId="{82B64D6F-E133-4ADE-A925-4DEF667E1232}">
      <dgm:prSet/>
      <dgm:spPr/>
      <dgm:t>
        <a:bodyPr/>
        <a:lstStyle/>
        <a:p>
          <a:endParaRPr lang="de-DE"/>
        </a:p>
      </dgm:t>
    </dgm:pt>
    <dgm:pt modelId="{D2CE3582-21A4-4198-AD07-A2DBFC9F069E}" type="sibTrans" cxnId="{82B64D6F-E133-4ADE-A925-4DEF667E1232}">
      <dgm:prSet/>
      <dgm:spPr/>
      <dgm:t>
        <a:bodyPr/>
        <a:lstStyle/>
        <a:p>
          <a:endParaRPr lang="de-DE"/>
        </a:p>
      </dgm:t>
    </dgm:pt>
    <dgm:pt modelId="{818D19AA-D9D1-492E-A978-80D12CE1508C}">
      <dgm:prSet/>
      <dgm:spPr>
        <a:solidFill>
          <a:srgbClr val="009EE0"/>
        </a:solidFill>
        <a:ln>
          <a:solidFill>
            <a:schemeClr val="bg1"/>
          </a:solidFill>
        </a:ln>
      </dgm:spPr>
      <dgm:t>
        <a:bodyPr lIns="0" rIns="0"/>
        <a:lstStyle/>
        <a:p>
          <a:r>
            <a:rPr lang="en-GB" noProof="0" dirty="0" smtClean="0">
              <a:solidFill>
                <a:schemeClr val="bg1"/>
              </a:solidFill>
            </a:rPr>
            <a:t>re-accreditation</a:t>
          </a:r>
          <a:endParaRPr lang="en-GB" noProof="0" dirty="0">
            <a:solidFill>
              <a:schemeClr val="bg1"/>
            </a:solidFill>
          </a:endParaRPr>
        </a:p>
      </dgm:t>
    </dgm:pt>
    <dgm:pt modelId="{E845D0CE-1B76-4923-B647-1933E86E2BB8}" type="parTrans" cxnId="{AE671A9A-43CF-43F7-B65F-67D6C8CF1965}">
      <dgm:prSet/>
      <dgm:spPr/>
      <dgm:t>
        <a:bodyPr/>
        <a:lstStyle/>
        <a:p>
          <a:endParaRPr lang="de-DE"/>
        </a:p>
      </dgm:t>
    </dgm:pt>
    <dgm:pt modelId="{261C73AD-9C11-462E-88CF-A07F82EDA7EA}" type="sibTrans" cxnId="{AE671A9A-43CF-43F7-B65F-67D6C8CF1965}">
      <dgm:prSet/>
      <dgm:spPr/>
      <dgm:t>
        <a:bodyPr/>
        <a:lstStyle/>
        <a:p>
          <a:endParaRPr lang="de-DE"/>
        </a:p>
      </dgm:t>
    </dgm:pt>
    <dgm:pt modelId="{65924610-D3C8-45A3-BDCF-4A8B7DDEB931}" type="pres">
      <dgm:prSet presAssocID="{DDB628CF-3221-4D86-BE14-CE094CD15AEA}" presName="Name0" presStyleCnt="0">
        <dgm:presLayoutVars>
          <dgm:dir/>
          <dgm:resizeHandles val="exact"/>
        </dgm:presLayoutVars>
      </dgm:prSet>
      <dgm:spPr/>
    </dgm:pt>
    <dgm:pt modelId="{5A287565-3C2A-404C-94AD-027D8E48FABA}" type="pres">
      <dgm:prSet presAssocID="{4D872C0D-D8F0-467D-AA29-084DBB4D9AAA}" presName="parTxOnly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DDA6D4E-4A81-43B7-A7E2-3945737D56DE}" type="pres">
      <dgm:prSet presAssocID="{5BB290AB-2B63-4EF0-B3FA-E0FBF8A74BE9}" presName="parSpace" presStyleCnt="0"/>
      <dgm:spPr/>
    </dgm:pt>
    <dgm:pt modelId="{33452CB9-B6A8-422A-9F15-F85B87206C1A}" type="pres">
      <dgm:prSet presAssocID="{C775A21C-03FB-42F0-A8CC-00B70CF90B4C}" presName="parTxOnly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9F21A33-4514-46A1-988F-21F5B1852CE2}" type="pres">
      <dgm:prSet presAssocID="{A629F61B-FB16-432D-8ACC-B6F3B87D0522}" presName="parSpace" presStyleCnt="0"/>
      <dgm:spPr/>
    </dgm:pt>
    <dgm:pt modelId="{63885FE2-6878-4B3A-BB81-440AEC0B3C7F}" type="pres">
      <dgm:prSet presAssocID="{9750325D-185C-4F64-AF1E-F8B88318C6DC}" presName="parTxOnly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B3C1DB3-BED5-417A-B52B-C5D57CBE38BA}" type="pres">
      <dgm:prSet presAssocID="{FEF84593-389F-46A8-B277-27FE87855137}" presName="parSpace" presStyleCnt="0"/>
      <dgm:spPr/>
    </dgm:pt>
    <dgm:pt modelId="{A35D37EC-1377-4C1A-9689-B9766CC0387D}" type="pres">
      <dgm:prSet presAssocID="{F2F41FA6-D8AC-4DBB-99F1-8FF1BC865CD5}" presName="parTxOnly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0C5873A-D5FC-44D2-9D14-AFF50DC7D139}" type="pres">
      <dgm:prSet presAssocID="{D2CE3582-21A4-4198-AD07-A2DBFC9F069E}" presName="parSpace" presStyleCnt="0"/>
      <dgm:spPr/>
    </dgm:pt>
    <dgm:pt modelId="{B6CA134E-489F-412B-B24F-20719AC31295}" type="pres">
      <dgm:prSet presAssocID="{818D19AA-D9D1-492E-A978-80D12CE1508C}" presName="parTxOnly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BF06664A-C2A4-4852-ACAF-A77DAC4548EE}" type="presOf" srcId="{F2F41FA6-D8AC-4DBB-99F1-8FF1BC865CD5}" destId="{A35D37EC-1377-4C1A-9689-B9766CC0387D}" srcOrd="0" destOrd="0" presId="urn:microsoft.com/office/officeart/2005/8/layout/hChevron3"/>
    <dgm:cxn modelId="{D66C82FF-0D66-4312-872F-B8F7A4770497}" srcId="{DDB628CF-3221-4D86-BE14-CE094CD15AEA}" destId="{9750325D-185C-4F64-AF1E-F8B88318C6DC}" srcOrd="2" destOrd="0" parTransId="{43C8F029-0E0C-4320-93EF-C18042A020EA}" sibTransId="{FEF84593-389F-46A8-B277-27FE87855137}"/>
    <dgm:cxn modelId="{12424CFC-05A0-4573-964A-7523566E8720}" type="presOf" srcId="{DDB628CF-3221-4D86-BE14-CE094CD15AEA}" destId="{65924610-D3C8-45A3-BDCF-4A8B7DDEB931}" srcOrd="0" destOrd="0" presId="urn:microsoft.com/office/officeart/2005/8/layout/hChevron3"/>
    <dgm:cxn modelId="{57FC9F9B-19AC-4E76-BD9C-993665634FE5}" srcId="{DDB628CF-3221-4D86-BE14-CE094CD15AEA}" destId="{4D872C0D-D8F0-467D-AA29-084DBB4D9AAA}" srcOrd="0" destOrd="0" parTransId="{AE57D01D-27A0-46CA-A615-2FDE8A4443B4}" sibTransId="{5BB290AB-2B63-4EF0-B3FA-E0FBF8A74BE9}"/>
    <dgm:cxn modelId="{BD6C1AA6-985D-4D3A-A08F-584662973F25}" type="presOf" srcId="{4D872C0D-D8F0-467D-AA29-084DBB4D9AAA}" destId="{5A287565-3C2A-404C-94AD-027D8E48FABA}" srcOrd="0" destOrd="0" presId="urn:microsoft.com/office/officeart/2005/8/layout/hChevron3"/>
    <dgm:cxn modelId="{AE671A9A-43CF-43F7-B65F-67D6C8CF1965}" srcId="{DDB628CF-3221-4D86-BE14-CE094CD15AEA}" destId="{818D19AA-D9D1-492E-A978-80D12CE1508C}" srcOrd="4" destOrd="0" parTransId="{E845D0CE-1B76-4923-B647-1933E86E2BB8}" sibTransId="{261C73AD-9C11-462E-88CF-A07F82EDA7EA}"/>
    <dgm:cxn modelId="{AF199270-EEA3-4779-8BD4-C2E978306577}" type="presOf" srcId="{9750325D-185C-4F64-AF1E-F8B88318C6DC}" destId="{63885FE2-6878-4B3A-BB81-440AEC0B3C7F}" srcOrd="0" destOrd="0" presId="urn:microsoft.com/office/officeart/2005/8/layout/hChevron3"/>
    <dgm:cxn modelId="{2AF634D5-F262-42DA-8CA2-30DBFCDD8980}" type="presOf" srcId="{C775A21C-03FB-42F0-A8CC-00B70CF90B4C}" destId="{33452CB9-B6A8-422A-9F15-F85B87206C1A}" srcOrd="0" destOrd="0" presId="urn:microsoft.com/office/officeart/2005/8/layout/hChevron3"/>
    <dgm:cxn modelId="{9D6467E7-EA5C-426B-B91E-60EF9E4D0845}" type="presOf" srcId="{818D19AA-D9D1-492E-A978-80D12CE1508C}" destId="{B6CA134E-489F-412B-B24F-20719AC31295}" srcOrd="0" destOrd="0" presId="urn:microsoft.com/office/officeart/2005/8/layout/hChevron3"/>
    <dgm:cxn modelId="{82B64D6F-E133-4ADE-A925-4DEF667E1232}" srcId="{DDB628CF-3221-4D86-BE14-CE094CD15AEA}" destId="{F2F41FA6-D8AC-4DBB-99F1-8FF1BC865CD5}" srcOrd="3" destOrd="0" parTransId="{7080A930-B7ED-4FD8-A958-608EED5D632E}" sibTransId="{D2CE3582-21A4-4198-AD07-A2DBFC9F069E}"/>
    <dgm:cxn modelId="{BD3F06C1-4B44-43DF-BB06-F8B0A93CE965}" srcId="{DDB628CF-3221-4D86-BE14-CE094CD15AEA}" destId="{C775A21C-03FB-42F0-A8CC-00B70CF90B4C}" srcOrd="1" destOrd="0" parTransId="{DA9A2A0F-D855-437B-8992-6EE691B3E3A0}" sibTransId="{A629F61B-FB16-432D-8ACC-B6F3B87D0522}"/>
    <dgm:cxn modelId="{A051696B-A4AE-4053-AB84-24D7A1AF9031}" type="presParOf" srcId="{65924610-D3C8-45A3-BDCF-4A8B7DDEB931}" destId="{5A287565-3C2A-404C-94AD-027D8E48FABA}" srcOrd="0" destOrd="0" presId="urn:microsoft.com/office/officeart/2005/8/layout/hChevron3"/>
    <dgm:cxn modelId="{D6586DBF-D019-4851-9AC2-61B292172185}" type="presParOf" srcId="{65924610-D3C8-45A3-BDCF-4A8B7DDEB931}" destId="{2DDA6D4E-4A81-43B7-A7E2-3945737D56DE}" srcOrd="1" destOrd="0" presId="urn:microsoft.com/office/officeart/2005/8/layout/hChevron3"/>
    <dgm:cxn modelId="{676BAF30-3E9F-41D5-9406-1FD0FE7BDC59}" type="presParOf" srcId="{65924610-D3C8-45A3-BDCF-4A8B7DDEB931}" destId="{33452CB9-B6A8-422A-9F15-F85B87206C1A}" srcOrd="2" destOrd="0" presId="urn:microsoft.com/office/officeart/2005/8/layout/hChevron3"/>
    <dgm:cxn modelId="{73EB6EB2-955A-4E52-B35D-504ADC7A9FC9}" type="presParOf" srcId="{65924610-D3C8-45A3-BDCF-4A8B7DDEB931}" destId="{69F21A33-4514-46A1-988F-21F5B1852CE2}" srcOrd="3" destOrd="0" presId="urn:microsoft.com/office/officeart/2005/8/layout/hChevron3"/>
    <dgm:cxn modelId="{E1A9094F-4807-443C-A51A-76E9B7D4EDBB}" type="presParOf" srcId="{65924610-D3C8-45A3-BDCF-4A8B7DDEB931}" destId="{63885FE2-6878-4B3A-BB81-440AEC0B3C7F}" srcOrd="4" destOrd="0" presId="urn:microsoft.com/office/officeart/2005/8/layout/hChevron3"/>
    <dgm:cxn modelId="{AF683295-A79A-4E4B-B42A-9C7463D3AA70}" type="presParOf" srcId="{65924610-D3C8-45A3-BDCF-4A8B7DDEB931}" destId="{BB3C1DB3-BED5-417A-B52B-C5D57CBE38BA}" srcOrd="5" destOrd="0" presId="urn:microsoft.com/office/officeart/2005/8/layout/hChevron3"/>
    <dgm:cxn modelId="{515CB698-252F-47CC-8FCF-5C1A6C18600D}" type="presParOf" srcId="{65924610-D3C8-45A3-BDCF-4A8B7DDEB931}" destId="{A35D37EC-1377-4C1A-9689-B9766CC0387D}" srcOrd="6" destOrd="0" presId="urn:microsoft.com/office/officeart/2005/8/layout/hChevron3"/>
    <dgm:cxn modelId="{98EC9D8D-AB30-459A-9EAB-731C97C4759B}" type="presParOf" srcId="{65924610-D3C8-45A3-BDCF-4A8B7DDEB931}" destId="{20C5873A-D5FC-44D2-9D14-AFF50DC7D139}" srcOrd="7" destOrd="0" presId="urn:microsoft.com/office/officeart/2005/8/layout/hChevron3"/>
    <dgm:cxn modelId="{1B069C9E-0339-4D44-A5E9-954DA79DF66B}" type="presParOf" srcId="{65924610-D3C8-45A3-BDCF-4A8B7DDEB931}" destId="{B6CA134E-489F-412B-B24F-20719AC31295}" srcOrd="8" destOrd="0" presId="urn:microsoft.com/office/officeart/2005/8/layout/hChevron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80C179-A0DC-406A-B572-8060CEFBF2B8}">
      <dsp:nvSpPr>
        <dsp:cNvPr id="0" name=""/>
        <dsp:cNvSpPr/>
      </dsp:nvSpPr>
      <dsp:spPr>
        <a:xfrm>
          <a:off x="3662952" y="1558"/>
          <a:ext cx="5494428" cy="1236726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noProof="0" dirty="0" smtClean="0"/>
            <a:t>Obligatory institutional accreditation of all non-state universities</a:t>
          </a:r>
          <a:endParaRPr lang="en-GB" sz="2200" kern="1200" noProof="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200" kern="1200" noProof="0" dirty="0" smtClean="0"/>
            <a:t>„is this a university at all”</a:t>
          </a:r>
          <a:endParaRPr lang="en-GB" sz="2200" kern="1200" noProof="0" dirty="0"/>
        </a:p>
      </dsp:txBody>
      <dsp:txXfrm>
        <a:off x="3662952" y="156149"/>
        <a:ext cx="5030656" cy="927544"/>
      </dsp:txXfrm>
    </dsp:sp>
    <dsp:sp modelId="{B570BF5B-C443-452B-AC16-13ACB4FCEF0B}">
      <dsp:nvSpPr>
        <dsp:cNvPr id="0" name=""/>
        <dsp:cNvSpPr/>
      </dsp:nvSpPr>
      <dsp:spPr>
        <a:xfrm>
          <a:off x="0" y="1558"/>
          <a:ext cx="3662952" cy="1236726"/>
        </a:xfrm>
        <a:prstGeom prst="roundRect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Seal of </a:t>
          </a:r>
          <a:r>
            <a:rPr lang="de-DE" sz="2500" kern="1200" dirty="0" err="1" smtClean="0"/>
            <a:t>the</a:t>
          </a:r>
          <a:r>
            <a:rPr lang="de-DE" sz="2500" kern="1200" dirty="0" smtClean="0"/>
            <a:t> Council of Science </a:t>
          </a:r>
          <a:r>
            <a:rPr lang="de-DE" sz="2500" kern="1200" dirty="0" err="1" smtClean="0"/>
            <a:t>and</a:t>
          </a:r>
          <a:r>
            <a:rPr lang="de-DE" sz="2500" kern="1200" dirty="0" smtClean="0"/>
            <a:t> </a:t>
          </a:r>
          <a:r>
            <a:rPr lang="de-DE" sz="2500" kern="1200" dirty="0" err="1" smtClean="0"/>
            <a:t>Humanities</a:t>
          </a:r>
          <a:endParaRPr lang="de-DE" sz="2500" kern="1200" dirty="0"/>
        </a:p>
      </dsp:txBody>
      <dsp:txXfrm>
        <a:off x="60372" y="61930"/>
        <a:ext cx="3542208" cy="1115982"/>
      </dsp:txXfrm>
    </dsp:sp>
    <dsp:sp modelId="{622EB164-2E15-434F-B48D-E6C597B61E8C}">
      <dsp:nvSpPr>
        <dsp:cNvPr id="0" name=""/>
        <dsp:cNvSpPr/>
      </dsp:nvSpPr>
      <dsp:spPr>
        <a:xfrm>
          <a:off x="3662952" y="1361958"/>
          <a:ext cx="5494428" cy="1236726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200" kern="1200" dirty="0" err="1" smtClean="0"/>
            <a:t>Degree</a:t>
          </a:r>
          <a:r>
            <a:rPr lang="de-DE" sz="2200" kern="1200" dirty="0" smtClean="0"/>
            <a:t>/QA </a:t>
          </a:r>
          <a:r>
            <a:rPr lang="de-DE" sz="2200" kern="1200" dirty="0" err="1" smtClean="0"/>
            <a:t>meets</a:t>
          </a:r>
          <a:r>
            <a:rPr lang="de-DE" sz="2200" kern="1200" dirty="0" smtClean="0"/>
            <a:t> German </a:t>
          </a:r>
          <a:r>
            <a:rPr lang="de-DE" sz="2200" kern="1200" dirty="0" err="1" smtClean="0"/>
            <a:t>standards</a:t>
          </a:r>
          <a:endParaRPr lang="de-DE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200" kern="1200" dirty="0" err="1" smtClean="0"/>
            <a:t>Enable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students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to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continue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studies</a:t>
          </a:r>
          <a:r>
            <a:rPr lang="de-DE" sz="2200" kern="1200" dirty="0" smtClean="0"/>
            <a:t> in Germany</a:t>
          </a:r>
          <a:endParaRPr lang="de-DE" sz="2200" kern="1200" dirty="0"/>
        </a:p>
      </dsp:txBody>
      <dsp:txXfrm>
        <a:off x="3662952" y="1516549"/>
        <a:ext cx="5030656" cy="927544"/>
      </dsp:txXfrm>
    </dsp:sp>
    <dsp:sp modelId="{DF8DC6D7-66A7-4E59-BC8D-3671D9C6D0A8}">
      <dsp:nvSpPr>
        <dsp:cNvPr id="0" name=""/>
        <dsp:cNvSpPr/>
      </dsp:nvSpPr>
      <dsp:spPr>
        <a:xfrm>
          <a:off x="0" y="1361958"/>
          <a:ext cx="3662952" cy="1236726"/>
        </a:xfrm>
        <a:prstGeom prst="roundRect">
          <a:avLst/>
        </a:prstGeom>
        <a:solidFill>
          <a:srgbClr val="009E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Seal of </a:t>
          </a:r>
          <a:r>
            <a:rPr lang="de-DE" sz="2500" kern="1200" dirty="0" err="1" smtClean="0"/>
            <a:t>the</a:t>
          </a:r>
          <a:r>
            <a:rPr lang="de-DE" sz="2500" kern="1200" dirty="0" smtClean="0"/>
            <a:t> University</a:t>
          </a:r>
          <a:br>
            <a:rPr lang="de-DE" sz="2500" kern="1200" dirty="0" smtClean="0"/>
          </a:br>
          <a:r>
            <a:rPr lang="de-DE" sz="2500" kern="1200" dirty="0" smtClean="0"/>
            <a:t>Accreditation Council</a:t>
          </a:r>
          <a:br>
            <a:rPr lang="de-DE" sz="2500" kern="1200" dirty="0" smtClean="0"/>
          </a:br>
          <a:r>
            <a:rPr lang="de-DE" sz="2500" kern="1200" dirty="0" smtClean="0">
              <a:solidFill>
                <a:srgbClr val="FF0000"/>
              </a:solidFill>
            </a:rPr>
            <a:t>[</a:t>
          </a:r>
          <a:r>
            <a:rPr lang="de-DE" sz="2500" kern="1200" dirty="0" err="1" smtClean="0">
              <a:solidFill>
                <a:srgbClr val="FF0000"/>
              </a:solidFill>
            </a:rPr>
            <a:t>possible</a:t>
          </a:r>
          <a:r>
            <a:rPr lang="de-DE" sz="2500" kern="1200" dirty="0" smtClean="0">
              <a:solidFill>
                <a:srgbClr val="FF0000"/>
              </a:solidFill>
            </a:rPr>
            <a:t> </a:t>
          </a:r>
          <a:r>
            <a:rPr lang="de-DE" sz="2500" kern="1200" dirty="0" err="1" smtClean="0">
              <a:solidFill>
                <a:srgbClr val="FF0000"/>
              </a:solidFill>
            </a:rPr>
            <a:t>for</a:t>
          </a:r>
          <a:r>
            <a:rPr lang="de-DE" sz="2500" kern="1200" dirty="0" smtClean="0">
              <a:solidFill>
                <a:srgbClr val="FF0000"/>
              </a:solidFill>
            </a:rPr>
            <a:t> GJU?]</a:t>
          </a:r>
          <a:endParaRPr lang="de-DE" sz="2500" kern="1200" dirty="0">
            <a:solidFill>
              <a:srgbClr val="FF0000"/>
            </a:solidFill>
          </a:endParaRPr>
        </a:p>
      </dsp:txBody>
      <dsp:txXfrm>
        <a:off x="60372" y="1422330"/>
        <a:ext cx="3542208" cy="1115982"/>
      </dsp:txXfrm>
    </dsp:sp>
    <dsp:sp modelId="{6EFE65ED-4D1D-4325-A87C-5B4A60D9AA9F}">
      <dsp:nvSpPr>
        <dsp:cNvPr id="0" name=""/>
        <dsp:cNvSpPr/>
      </dsp:nvSpPr>
      <dsp:spPr>
        <a:xfrm>
          <a:off x="3662952" y="2722357"/>
          <a:ext cx="5494428" cy="1236726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 err="1" smtClean="0"/>
            <a:t>Degree</a:t>
          </a:r>
          <a:r>
            <a:rPr lang="de-DE" sz="2100" kern="1200" dirty="0" smtClean="0"/>
            <a:t>/QA </a:t>
          </a:r>
          <a:r>
            <a:rPr lang="de-DE" sz="2100" kern="1200" dirty="0" err="1" smtClean="0"/>
            <a:t>meets</a:t>
          </a:r>
          <a:r>
            <a:rPr lang="de-DE" sz="2100" kern="1200" dirty="0" smtClean="0"/>
            <a:t> </a:t>
          </a:r>
          <a:r>
            <a:rPr lang="de-DE" sz="2100" kern="1200" dirty="0" err="1" smtClean="0"/>
            <a:t>the</a:t>
          </a:r>
          <a:r>
            <a:rPr lang="de-DE" sz="2100" kern="1200" dirty="0" smtClean="0"/>
            <a:t> EHEA </a:t>
          </a:r>
          <a:r>
            <a:rPr lang="de-DE" sz="2100" kern="1200" dirty="0" err="1" smtClean="0"/>
            <a:t>standards</a:t>
          </a:r>
          <a:endParaRPr lang="de-DE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100" kern="1200" dirty="0" smtClean="0"/>
            <a:t>Recognition &amp; </a:t>
          </a:r>
          <a:r>
            <a:rPr lang="de-DE" sz="2100" kern="1200" dirty="0" err="1" smtClean="0"/>
            <a:t>cooperation</a:t>
          </a:r>
          <a:r>
            <a:rPr lang="de-DE" sz="2100" kern="1200" dirty="0" smtClean="0"/>
            <a:t> </a:t>
          </a:r>
          <a:r>
            <a:rPr lang="de-DE" sz="2100" kern="1200" dirty="0" err="1" smtClean="0"/>
            <a:t>easier</a:t>
          </a:r>
          <a:r>
            <a:rPr lang="de-DE" sz="2100" kern="1200" dirty="0" smtClean="0"/>
            <a:t>, but not </a:t>
          </a:r>
          <a:r>
            <a:rPr lang="de-DE" sz="2100" kern="1200" dirty="0" err="1" smtClean="0"/>
            <a:t>guaranteed</a:t>
          </a:r>
          <a:endParaRPr lang="de-DE" sz="2100" kern="1200" dirty="0"/>
        </a:p>
      </dsp:txBody>
      <dsp:txXfrm>
        <a:off x="3662952" y="2876948"/>
        <a:ext cx="5030656" cy="927544"/>
      </dsp:txXfrm>
    </dsp:sp>
    <dsp:sp modelId="{0F2283C5-7ED2-4B63-842B-58D7A3F16663}">
      <dsp:nvSpPr>
        <dsp:cNvPr id="0" name=""/>
        <dsp:cNvSpPr/>
      </dsp:nvSpPr>
      <dsp:spPr>
        <a:xfrm>
          <a:off x="0" y="2722357"/>
          <a:ext cx="3662952" cy="1236726"/>
        </a:xfrm>
        <a:prstGeom prst="roundRect">
          <a:avLst/>
        </a:prstGeom>
        <a:solidFill>
          <a:srgbClr val="009E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Seal of </a:t>
          </a:r>
          <a:r>
            <a:rPr lang="de-DE" sz="2500" kern="1200" dirty="0" err="1" smtClean="0"/>
            <a:t>the</a:t>
          </a:r>
          <a:r>
            <a:rPr lang="de-DE" sz="2500" kern="1200" dirty="0" smtClean="0"/>
            <a:t> European Standards </a:t>
          </a:r>
          <a:r>
            <a:rPr lang="de-DE" sz="2500" kern="1200" dirty="0" err="1" smtClean="0"/>
            <a:t>and</a:t>
          </a:r>
          <a:r>
            <a:rPr lang="de-DE" sz="2500" kern="1200" dirty="0" smtClean="0"/>
            <a:t> Guidelines</a:t>
          </a:r>
          <a:endParaRPr lang="de-DE" sz="2500" kern="1200" dirty="0"/>
        </a:p>
      </dsp:txBody>
      <dsp:txXfrm>
        <a:off x="60372" y="2782729"/>
        <a:ext cx="3542208" cy="1115982"/>
      </dsp:txXfrm>
    </dsp:sp>
    <dsp:sp modelId="{82FF27C2-3B87-4EDC-A8EA-6DEE91A656FA}">
      <dsp:nvSpPr>
        <dsp:cNvPr id="0" name=""/>
        <dsp:cNvSpPr/>
      </dsp:nvSpPr>
      <dsp:spPr>
        <a:xfrm>
          <a:off x="3662952" y="4082757"/>
          <a:ext cx="5494428" cy="1236726"/>
        </a:xfrm>
        <a:prstGeom prst="rightArrow">
          <a:avLst>
            <a:gd name="adj1" fmla="val 75000"/>
            <a:gd name="adj2" fmla="val 50000"/>
          </a:avLst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200" kern="1200" dirty="0" err="1" smtClean="0"/>
            <a:t>Degree</a:t>
          </a:r>
          <a:r>
            <a:rPr lang="de-DE" sz="2200" kern="1200" dirty="0" smtClean="0"/>
            <a:t>/QA </a:t>
          </a:r>
          <a:r>
            <a:rPr lang="de-DE" sz="2200" kern="1200" dirty="0" err="1" smtClean="0"/>
            <a:t>meets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the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standards</a:t>
          </a:r>
          <a:r>
            <a:rPr lang="de-DE" sz="2200" kern="1200" dirty="0" smtClean="0"/>
            <a:t> of </a:t>
          </a:r>
          <a:r>
            <a:rPr lang="de-DE" sz="2200" kern="1200" dirty="0" err="1" smtClean="0"/>
            <a:t>the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scientific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community</a:t>
          </a:r>
          <a:r>
            <a:rPr lang="de-DE" sz="2200" kern="1200" dirty="0" smtClean="0"/>
            <a:t> of </a:t>
          </a:r>
          <a:r>
            <a:rPr lang="de-DE" sz="2200" kern="1200" dirty="0" err="1" smtClean="0"/>
            <a:t>the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agency</a:t>
          </a:r>
          <a:endParaRPr lang="de-DE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2200" kern="1200" dirty="0" err="1" smtClean="0"/>
            <a:t>rather</a:t>
          </a:r>
          <a:r>
            <a:rPr lang="de-DE" sz="2200" kern="1200" dirty="0" smtClean="0"/>
            <a:t> </a:t>
          </a:r>
          <a:r>
            <a:rPr lang="de-DE" sz="2200" kern="1200" dirty="0" err="1" smtClean="0"/>
            <a:t>strategic</a:t>
          </a:r>
          <a:r>
            <a:rPr lang="de-DE" sz="2200" kern="1200" dirty="0" smtClean="0"/>
            <a:t> </a:t>
          </a:r>
          <a:endParaRPr lang="de-DE" sz="2200" kern="1200" dirty="0"/>
        </a:p>
      </dsp:txBody>
      <dsp:txXfrm>
        <a:off x="3662952" y="4237348"/>
        <a:ext cx="5030656" cy="927544"/>
      </dsp:txXfrm>
    </dsp:sp>
    <dsp:sp modelId="{6F2D6FAB-8BDF-490F-BEF0-851896C413F6}">
      <dsp:nvSpPr>
        <dsp:cNvPr id="0" name=""/>
        <dsp:cNvSpPr/>
      </dsp:nvSpPr>
      <dsp:spPr>
        <a:xfrm>
          <a:off x="0" y="4082757"/>
          <a:ext cx="3662952" cy="1236726"/>
        </a:xfrm>
        <a:prstGeom prst="roundRect">
          <a:avLst/>
        </a:prstGeom>
        <a:solidFill>
          <a:srgbClr val="009EE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500" kern="1200" dirty="0" smtClean="0"/>
            <a:t>Agency Seal</a:t>
          </a:r>
          <a:endParaRPr lang="de-DE" sz="2500" kern="1200" dirty="0"/>
        </a:p>
      </dsp:txBody>
      <dsp:txXfrm>
        <a:off x="60372" y="4143129"/>
        <a:ext cx="3542208" cy="11159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287565-3C2A-404C-94AD-027D8E48FABA}">
      <dsp:nvSpPr>
        <dsp:cNvPr id="0" name=""/>
        <dsp:cNvSpPr/>
      </dsp:nvSpPr>
      <dsp:spPr>
        <a:xfrm>
          <a:off x="1191" y="375464"/>
          <a:ext cx="2324336" cy="929734"/>
        </a:xfrm>
        <a:prstGeom prst="homePlate">
          <a:avLst/>
        </a:prstGeom>
        <a:solidFill>
          <a:srgbClr val="009EE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674" rIns="0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noProof="0" dirty="0" smtClean="0">
              <a:solidFill>
                <a:schemeClr val="bg1"/>
              </a:solidFill>
            </a:rPr>
            <a:t>introduction of the programme</a:t>
          </a:r>
          <a:endParaRPr lang="en-GB" sz="2200" kern="1200" baseline="0" noProof="0" dirty="0">
            <a:solidFill>
              <a:schemeClr val="bg1"/>
            </a:solidFill>
          </a:endParaRPr>
        </a:p>
      </dsp:txBody>
      <dsp:txXfrm>
        <a:off x="1191" y="375464"/>
        <a:ext cx="2091903" cy="929734"/>
      </dsp:txXfrm>
    </dsp:sp>
    <dsp:sp modelId="{33452CB9-B6A8-422A-9F15-F85B87206C1A}">
      <dsp:nvSpPr>
        <dsp:cNvPr id="0" name=""/>
        <dsp:cNvSpPr/>
      </dsp:nvSpPr>
      <dsp:spPr>
        <a:xfrm>
          <a:off x="1860661" y="375464"/>
          <a:ext cx="2324336" cy="929734"/>
        </a:xfrm>
        <a:prstGeom prst="chevron">
          <a:avLst/>
        </a:prstGeom>
        <a:solidFill>
          <a:srgbClr val="009EE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674" rIns="0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noProof="0" dirty="0" err="1" smtClean="0">
              <a:solidFill>
                <a:schemeClr val="bg1"/>
              </a:solidFill>
            </a:rPr>
            <a:t>imple</a:t>
          </a:r>
          <a:r>
            <a:rPr lang="en-GB" sz="2200" kern="1200" baseline="0" noProof="0" dirty="0" smtClean="0">
              <a:solidFill>
                <a:schemeClr val="bg1"/>
              </a:solidFill>
            </a:rPr>
            <a:t>-</a:t>
          </a:r>
          <a:br>
            <a:rPr lang="en-GB" sz="2200" kern="1200" baseline="0" noProof="0" dirty="0" smtClean="0">
              <a:solidFill>
                <a:schemeClr val="bg1"/>
              </a:solidFill>
            </a:rPr>
          </a:br>
          <a:r>
            <a:rPr lang="en-GB" sz="2200" kern="1200" baseline="0" noProof="0" dirty="0" smtClean="0">
              <a:solidFill>
                <a:schemeClr val="bg1"/>
              </a:solidFill>
            </a:rPr>
            <a:t>mentation</a:t>
          </a:r>
          <a:endParaRPr lang="en-GB" sz="2200" kern="1200" baseline="0" noProof="0" dirty="0">
            <a:solidFill>
              <a:schemeClr val="bg1"/>
            </a:solidFill>
          </a:endParaRPr>
        </a:p>
      </dsp:txBody>
      <dsp:txXfrm>
        <a:off x="2325528" y="375464"/>
        <a:ext cx="1394602" cy="929734"/>
      </dsp:txXfrm>
    </dsp:sp>
    <dsp:sp modelId="{63885FE2-6878-4B3A-BB81-440AEC0B3C7F}">
      <dsp:nvSpPr>
        <dsp:cNvPr id="0" name=""/>
        <dsp:cNvSpPr/>
      </dsp:nvSpPr>
      <dsp:spPr>
        <a:xfrm>
          <a:off x="3720130" y="375464"/>
          <a:ext cx="2324336" cy="929734"/>
        </a:xfrm>
        <a:prstGeom prst="chevron">
          <a:avLst/>
        </a:prstGeom>
        <a:solidFill>
          <a:srgbClr val="009EE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674" rIns="0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dirty="0" err="1" smtClean="0">
              <a:solidFill>
                <a:schemeClr val="bg1"/>
              </a:solidFill>
            </a:rPr>
            <a:t>accre</a:t>
          </a:r>
          <a:r>
            <a:rPr lang="en-GB" sz="2200" kern="1200" noProof="0" dirty="0" smtClean="0">
              <a:solidFill>
                <a:schemeClr val="bg1"/>
              </a:solidFill>
            </a:rPr>
            <a:t>-</a:t>
          </a:r>
          <a:br>
            <a:rPr lang="en-GB" sz="2200" kern="1200" noProof="0" dirty="0" smtClean="0">
              <a:solidFill>
                <a:schemeClr val="bg1"/>
              </a:solidFill>
            </a:rPr>
          </a:br>
          <a:r>
            <a:rPr lang="en-GB" sz="2200" kern="1200" noProof="0" dirty="0" err="1" smtClean="0">
              <a:solidFill>
                <a:schemeClr val="bg1"/>
              </a:solidFill>
            </a:rPr>
            <a:t>ditation</a:t>
          </a:r>
          <a:endParaRPr lang="en-GB" sz="2200" kern="1200" noProof="0" dirty="0">
            <a:solidFill>
              <a:schemeClr val="bg1"/>
            </a:solidFill>
          </a:endParaRPr>
        </a:p>
      </dsp:txBody>
      <dsp:txXfrm>
        <a:off x="4184997" y="375464"/>
        <a:ext cx="1394602" cy="929734"/>
      </dsp:txXfrm>
    </dsp:sp>
    <dsp:sp modelId="{A35D37EC-1377-4C1A-9689-B9766CC0387D}">
      <dsp:nvSpPr>
        <dsp:cNvPr id="0" name=""/>
        <dsp:cNvSpPr/>
      </dsp:nvSpPr>
      <dsp:spPr>
        <a:xfrm>
          <a:off x="5579600" y="375464"/>
          <a:ext cx="2324336" cy="929734"/>
        </a:xfrm>
        <a:prstGeom prst="chevron">
          <a:avLst/>
        </a:prstGeom>
        <a:solidFill>
          <a:srgbClr val="009EE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8674" rIns="0" bIns="5867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noProof="0" dirty="0" smtClean="0">
              <a:solidFill>
                <a:schemeClr val="bg1"/>
              </a:solidFill>
            </a:rPr>
            <a:t>further develop-</a:t>
          </a:r>
          <a:r>
            <a:rPr lang="en-GB" sz="2200" kern="1200" noProof="0" dirty="0" err="1" smtClean="0">
              <a:solidFill>
                <a:schemeClr val="bg1"/>
              </a:solidFill>
            </a:rPr>
            <a:t>ment</a:t>
          </a:r>
          <a:endParaRPr lang="en-GB" sz="2200" kern="1200" noProof="0" dirty="0">
            <a:solidFill>
              <a:schemeClr val="bg1"/>
            </a:solidFill>
          </a:endParaRPr>
        </a:p>
      </dsp:txBody>
      <dsp:txXfrm>
        <a:off x="6044467" y="375464"/>
        <a:ext cx="1394602" cy="929734"/>
      </dsp:txXfrm>
    </dsp:sp>
    <dsp:sp modelId="{B6CA134E-489F-412B-B24F-20719AC31295}">
      <dsp:nvSpPr>
        <dsp:cNvPr id="0" name=""/>
        <dsp:cNvSpPr/>
      </dsp:nvSpPr>
      <dsp:spPr>
        <a:xfrm>
          <a:off x="7439069" y="375464"/>
          <a:ext cx="2324336" cy="929734"/>
        </a:xfrm>
        <a:prstGeom prst="chevron">
          <a:avLst/>
        </a:prstGeom>
        <a:solidFill>
          <a:srgbClr val="009EE0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0673" rIns="0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noProof="0" dirty="0" smtClean="0">
              <a:solidFill>
                <a:schemeClr val="bg1"/>
              </a:solidFill>
            </a:rPr>
            <a:t>re-accreditation</a:t>
          </a:r>
          <a:endParaRPr lang="en-GB" sz="1900" kern="1200" noProof="0" dirty="0">
            <a:solidFill>
              <a:schemeClr val="bg1"/>
            </a:solidFill>
          </a:endParaRPr>
        </a:p>
      </dsp:txBody>
      <dsp:txXfrm>
        <a:off x="7903936" y="375464"/>
        <a:ext cx="1394602" cy="929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76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38" tIns="45519" rIns="91038" bIns="45519" numCol="1" anchor="t" anchorCtr="0" compatLnSpc="1">
            <a:prstTxWarp prst="textNoShape">
              <a:avLst/>
            </a:prstTxWarp>
          </a:bodyPr>
          <a:lstStyle>
            <a:lvl1pPr defTabSz="911175">
              <a:defRPr sz="12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de-DE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5075" y="0"/>
            <a:ext cx="28876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38" tIns="45519" rIns="91038" bIns="45519" numCol="1" anchor="t" anchorCtr="0" compatLnSpc="1">
            <a:prstTxWarp prst="textNoShape">
              <a:avLst/>
            </a:prstTxWarp>
          </a:bodyPr>
          <a:lstStyle>
            <a:lvl1pPr algn="r" defTabSz="911175">
              <a:defRPr sz="12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de-DE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8876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38" tIns="45519" rIns="91038" bIns="45519" numCol="1" anchor="b" anchorCtr="0" compatLnSpc="1">
            <a:prstTxWarp prst="textNoShape">
              <a:avLst/>
            </a:prstTxWarp>
          </a:bodyPr>
          <a:lstStyle>
            <a:lvl1pPr defTabSz="911175">
              <a:defRPr sz="12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altLang="de-DE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5075" y="9410700"/>
            <a:ext cx="28876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38" tIns="45519" rIns="91038" bIns="45519" numCol="1" anchor="b" anchorCtr="0" compatLnSpc="1">
            <a:prstTxWarp prst="textNoShape">
              <a:avLst/>
            </a:prstTxWarp>
          </a:bodyPr>
          <a:lstStyle>
            <a:lvl1pPr algn="r" defTabSz="909638">
              <a:defRPr sz="1200" b="1"/>
            </a:lvl1pPr>
          </a:lstStyle>
          <a:p>
            <a:fld id="{D910182C-C2C6-415C-8CD3-47B180A28DC6}" type="slidenum">
              <a:rPr lang="en-GB" altLang="de-DE"/>
              <a:pPr/>
              <a:t>‹Nr.›</a:t>
            </a:fld>
            <a:endParaRPr lang="en-GB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671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551" tIns="44776" rIns="89551" bIns="44776" numCol="1" anchor="t" anchorCtr="0" compatLnSpc="1">
            <a:prstTxWarp prst="textNoShape">
              <a:avLst/>
            </a:prstTxWarp>
          </a:bodyPr>
          <a:lstStyle>
            <a:lvl1pPr defTabSz="895301">
              <a:defRPr sz="12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0"/>
            <a:ext cx="2906712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551" tIns="44776" rIns="89551" bIns="44776" numCol="1" anchor="t" anchorCtr="0" compatLnSpc="1">
            <a:prstTxWarp prst="textNoShape">
              <a:avLst/>
            </a:prstTxWarp>
          </a:bodyPr>
          <a:lstStyle>
            <a:lvl1pPr algn="r" defTabSz="895301">
              <a:defRPr sz="12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8013" y="731838"/>
            <a:ext cx="5402262" cy="374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3125" y="4716463"/>
            <a:ext cx="4868863" cy="447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551" tIns="44776" rIns="89551" bIns="447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Click to edit Master text styles</a:t>
            </a:r>
          </a:p>
          <a:p>
            <a:pPr lvl="1"/>
            <a:r>
              <a:rPr lang="de-DE" altLang="de-DE" noProof="0" smtClean="0"/>
              <a:t>Second level</a:t>
            </a:r>
          </a:p>
          <a:p>
            <a:pPr lvl="2"/>
            <a:r>
              <a:rPr lang="de-DE" altLang="de-DE" noProof="0" smtClean="0"/>
              <a:t>Third level</a:t>
            </a:r>
          </a:p>
          <a:p>
            <a:pPr lvl="3"/>
            <a:r>
              <a:rPr lang="de-DE" altLang="de-DE" noProof="0" smtClean="0"/>
              <a:t>Fourth level</a:t>
            </a:r>
          </a:p>
          <a:p>
            <a:pPr lvl="4"/>
            <a:r>
              <a:rPr lang="de-DE" altLang="de-DE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06713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551" tIns="44776" rIns="89551" bIns="44776" numCol="1" anchor="b" anchorCtr="0" compatLnSpc="1">
            <a:prstTxWarp prst="textNoShape">
              <a:avLst/>
            </a:prstTxWarp>
          </a:bodyPr>
          <a:lstStyle>
            <a:lvl1pPr defTabSz="895301">
              <a:defRPr sz="1200" b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31338"/>
            <a:ext cx="2906712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551" tIns="44776" rIns="89551" bIns="44776" numCol="1" anchor="b" anchorCtr="0" compatLnSpc="1">
            <a:prstTxWarp prst="textNoShape">
              <a:avLst/>
            </a:prstTxWarp>
          </a:bodyPr>
          <a:lstStyle>
            <a:lvl1pPr algn="r" defTabSz="893763">
              <a:defRPr sz="1200" b="1"/>
            </a:lvl1pPr>
          </a:lstStyle>
          <a:p>
            <a:fld id="{C4075DAA-EF07-4024-B8CD-762F91B114BF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B8CAAC-2125-4668-8093-8BE8D33DB753}" type="slidenum">
              <a:rPr lang="de-DE" altLang="de-DE"/>
              <a:pPr eaLnBrk="1" hangingPunct="1">
                <a:spcBef>
                  <a:spcPct val="0"/>
                </a:spcBef>
              </a:pPr>
              <a:t>0</a:t>
            </a:fld>
            <a:endParaRPr lang="de-DE" altLang="de-DE" dirty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hu-HU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E936F0-4FF2-4061-956F-4AFBD302BCCD}" type="slidenum">
              <a:rPr lang="de-DE" altLang="de-DE"/>
              <a:pPr eaLnBrk="1" hangingPunct="1">
                <a:spcBef>
                  <a:spcPct val="0"/>
                </a:spcBef>
              </a:pPr>
              <a:t>10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9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472D1D1-1BD9-49BF-9057-91062B2CD5D9}" type="slidenum">
              <a:rPr lang="de-DE" altLang="de-DE"/>
              <a:pPr eaLnBrk="1" hangingPunct="1">
                <a:spcBef>
                  <a:spcPct val="0"/>
                </a:spcBef>
              </a:pPr>
              <a:t>11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D287B2-0EAE-47DF-A2A7-5A7A1A053ACD}" type="slidenum">
              <a:rPr lang="de-DE" altLang="de-DE"/>
              <a:pPr eaLnBrk="1" hangingPunct="1">
                <a:spcBef>
                  <a:spcPct val="0"/>
                </a:spcBef>
              </a:pPr>
              <a:t>12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35F2CEB-7B60-4FD6-A153-1DEFDB671652}" type="slidenum">
              <a:rPr lang="de-DE" altLang="de-DE"/>
              <a:pPr eaLnBrk="1" hangingPunct="1">
                <a:spcBef>
                  <a:spcPct val="0"/>
                </a:spcBef>
              </a:pPr>
              <a:t>1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2AC993-A633-43A2-B27E-2D85E21F63CE}" type="slidenum">
              <a:rPr lang="de-DE" altLang="de-DE"/>
              <a:pPr eaLnBrk="1" hangingPunct="1">
                <a:spcBef>
                  <a:spcPct val="0"/>
                </a:spcBef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59037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68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2AC993-A633-43A2-B27E-2D85E21F63CE}" type="slidenum">
              <a:rPr lang="de-DE" altLang="de-DE"/>
              <a:pPr eaLnBrk="1" hangingPunct="1">
                <a:spcBef>
                  <a:spcPct val="0"/>
                </a:spcBef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72018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49288" y="742950"/>
            <a:ext cx="5365750" cy="3714750"/>
          </a:xfrm>
          <a:ln/>
        </p:spPr>
      </p:sp>
      <p:sp>
        <p:nvSpPr>
          <p:cNvPr id="34819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34820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5013" indent="-282575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1888" indent="-225425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4325" indent="-225425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6763" indent="-225425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3963" indent="-225425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51163" indent="-225425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08363" indent="-225425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65563" indent="-225425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8842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C6F49C-13A4-4EBC-A313-67098DD6E9CC}" type="slidenum">
              <a:rPr kumimoji="0" lang="de-DE" altLang="de-DE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884238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altLang="de-DE" sz="12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584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49288" y="742950"/>
            <a:ext cx="5365750" cy="3714750"/>
          </a:xfrm>
          <a:ln/>
        </p:spPr>
      </p:sp>
      <p:sp>
        <p:nvSpPr>
          <p:cNvPr id="2560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2560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853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35966" indent="-283064" defTabSz="8853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32256" indent="-226451" defTabSz="8853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585158" indent="-226451" defTabSz="8853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38060" indent="-226451" defTabSz="885362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490963" indent="-226451" defTabSz="8853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43865" indent="-226451" defTabSz="8853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396767" indent="-226451" defTabSz="8853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49670" indent="-226451" defTabSz="885362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885362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2BCA91B-5D29-44BA-B35B-1DEDE21A9DDE}" type="slidenum">
              <a:rPr kumimoji="0" lang="de-DE" altLang="de-DE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885362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altLang="de-DE" sz="12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8958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916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579A98-D619-48CB-BF8B-C481233A979E}" type="slidenum">
              <a:rPr lang="de-DE" altLang="de-DE"/>
              <a:pPr eaLnBrk="1" hangingPunct="1">
                <a:spcBef>
                  <a:spcPct val="0"/>
                </a:spcBef>
              </a:pPr>
              <a:t>7</a:t>
            </a:fld>
            <a:endParaRPr lang="de-DE" alt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3277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r" defTabSz="8937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EC5DD58-696F-4E41-9586-B6778FC17E7B}" type="slidenum">
              <a:rPr kumimoji="0" lang="de-DE" altLang="de-DE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8937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altLang="de-DE" sz="12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5951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izenplatzhal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e-DE" altLang="de-DE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4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93763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93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CDDACB-299F-4C3E-9016-C0BB95AC8409}" type="slidenum">
              <a:rPr lang="de-DE" altLang="de-DE"/>
              <a:pPr eaLnBrk="1" hangingPunct="1">
                <a:spcBef>
                  <a:spcPct val="0"/>
                </a:spcBef>
              </a:pPr>
              <a:t>9</a:t>
            </a:fld>
            <a:endParaRPr lang="de-DE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1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2.v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10" Type="http://schemas.openxmlformats.org/officeDocument/2006/relationships/image" Target="../media/image4.png"/><Relationship Id="rId4" Type="http://schemas.openxmlformats.org/officeDocument/2006/relationships/tags" Target="../tags/tag13.xml"/><Relationship Id="rId9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3.xml"/><Relationship Id="rId1" Type="http://schemas.openxmlformats.org/officeDocument/2006/relationships/tags" Target="../tags/tag3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5.xml"/><Relationship Id="rId1" Type="http://schemas.openxmlformats.org/officeDocument/2006/relationships/tags" Target="../tags/tag3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7.xml"/><Relationship Id="rId1" Type="http://schemas.openxmlformats.org/officeDocument/2006/relationships/tags" Target="../tags/tag3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tags" Target="../tags/tag48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47.xml"/><Relationship Id="rId1" Type="http://schemas.openxmlformats.org/officeDocument/2006/relationships/vmlDrawing" Target="../drawings/vmlDrawing4.v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10" Type="http://schemas.openxmlformats.org/officeDocument/2006/relationships/image" Target="../media/image4.png"/><Relationship Id="rId4" Type="http://schemas.openxmlformats.org/officeDocument/2006/relationships/tags" Target="../tags/tag49.xml"/><Relationship Id="rId9" Type="http://schemas.openxmlformats.org/officeDocument/2006/relationships/image" Target="../media/image3.jpe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3.xml"/><Relationship Id="rId1" Type="http://schemas.openxmlformats.org/officeDocument/2006/relationships/tags" Target="../tags/tag5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9.xml"/><Relationship Id="rId1" Type="http://schemas.openxmlformats.org/officeDocument/2006/relationships/tags" Target="../tags/tag58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1.xml"/><Relationship Id="rId1" Type="http://schemas.openxmlformats.org/officeDocument/2006/relationships/tags" Target="../tags/tag6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7.xml"/><Relationship Id="rId1" Type="http://schemas.openxmlformats.org/officeDocument/2006/relationships/tags" Target="../tags/tag26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8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1" r:id="rId8" imgW="0" imgH="0" progId="TCLayout.ActiveDocument.1">
                  <p:embed/>
                </p:oleObj>
              </mc:Choice>
              <mc:Fallback>
                <p:oleObj r:id="rId8" imgW="0" imgH="0" progId="TCLayout.ActiveDocument.1">
                  <p:embed/>
                  <p:pic>
                    <p:nvPicPr>
                      <p:cNvPr id="3074" name="Rectangle 8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kreiselwooosh_small_hellcyan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1" r="8310" b="19771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0" y="4797425"/>
            <a:ext cx="9906000" cy="2060575"/>
          </a:xfrm>
          <a:prstGeom prst="rect">
            <a:avLst/>
          </a:prstGeom>
          <a:solidFill>
            <a:schemeClr val="bg1">
              <a:alpha val="54901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7" name="AutoShap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8625" y="981075"/>
            <a:ext cx="12168188" cy="2376488"/>
          </a:xfrm>
          <a:prstGeom prst="roundRect">
            <a:avLst>
              <a:gd name="adj" fmla="val 44088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pic>
        <p:nvPicPr>
          <p:cNvPr id="8" name="Picture 7" descr="hab_logo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350" y="5157788"/>
            <a:ext cx="3286125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9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41364" y="3500440"/>
            <a:ext cx="8423275" cy="1176337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de-DE" altLang="de-DE" noProof="0" smtClean="0"/>
              <a:t>Formatvorlage des Untertitelmasters durch Klicken bearbeiten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41363" y="1052515"/>
            <a:ext cx="8420100" cy="2232025"/>
          </a:xfrm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de-DE" altLang="de-DE" noProof="0" smtClean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46245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167499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91389" y="188913"/>
            <a:ext cx="2263775" cy="59372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1" y="188913"/>
            <a:ext cx="6643688" cy="59372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196879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188913"/>
            <a:ext cx="6408738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39762" y="1600202"/>
            <a:ext cx="4381501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iagrammplatzhalter 3"/>
          <p:cNvSpPr>
            <a:spLocks noGrp="1"/>
          </p:cNvSpPr>
          <p:nvPr>
            <p:ph type="chart" sz="half" idx="2"/>
          </p:nvPr>
        </p:nvSpPr>
        <p:spPr>
          <a:xfrm>
            <a:off x="5173663" y="1600202"/>
            <a:ext cx="4381501" cy="4525963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103530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3CB838F-14B4-4447-A369-59B61B5EBD3E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D88F4F8-5F1B-440C-8A92-440496B8477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5149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A29D470-C8B1-4010-8D3D-86880D6B50F2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EDEA20D-DB73-487C-8E4A-6FC5B8C7C71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8500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33AF57D-F1C5-4721-8E0A-49C9B1FA7210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B860C08-2DA2-4CAD-B19B-AD9159693B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7141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9490D28-7368-4218-9437-61D6D57E8EB1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F69A919-6EDD-4F5C-893F-C3988F3BE77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7387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B58B74C-A9D6-4F04-B546-7B667792F431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490207-3106-42CA-9905-C692DBC1AD2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8432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F6EFDD2-FC73-4CAA-AD90-F46A6373342F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9DE97BA-8DA1-4AE4-AE25-75366FC9977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4767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9109935-50C7-4D3E-8E33-E806A952AF98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89C9823-A625-4043-BC79-2B631C3931E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240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14427204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2E0EAD2-036B-4929-8060-242D1C8A1E65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79609CA-D252-4F1C-B099-085D19B7586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84002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190996-B3BD-46F9-870D-CFBA54BB6528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8DDD02-8E29-45F9-9EA2-3E4C20A7B13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1560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7321B44-A4F7-4C1F-9AB1-E962C0C16B0F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67F8860-699F-4A4F-AECB-C6FFCB59D90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261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2BD1C08-9081-410C-8107-8A8F22DCC105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C0B8F96-71EF-4018-990D-F1C8FC03E7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34470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8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8" r:id="rId8" imgW="0" imgH="0" progId="TCLayout.ActiveDocument.1">
                  <p:embed/>
                </p:oleObj>
              </mc:Choice>
              <mc:Fallback>
                <p:oleObj r:id="rId8" imgW="0" imgH="0" progId="TCLayout.ActiveDocument.1">
                  <p:embed/>
                  <p:pic>
                    <p:nvPicPr>
                      <p:cNvPr id="4" name="Rectangle 8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2" descr="kreiselwooosh_small_hellcyan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1" r="8310" b="19771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0" y="4797425"/>
            <a:ext cx="9906000" cy="2060575"/>
          </a:xfrm>
          <a:prstGeom prst="rect">
            <a:avLst/>
          </a:prstGeom>
          <a:solidFill>
            <a:schemeClr val="bg1">
              <a:alpha val="54901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7" name="AutoShap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8625" y="981075"/>
            <a:ext cx="12168188" cy="2376488"/>
          </a:xfrm>
          <a:prstGeom prst="roundRect">
            <a:avLst>
              <a:gd name="adj" fmla="val 44088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pic>
        <p:nvPicPr>
          <p:cNvPr id="8" name="Picture 7" descr="hab_logo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6350" y="5157788"/>
            <a:ext cx="3286125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9999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41364" y="3500440"/>
            <a:ext cx="8423275" cy="1176337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de-DE" altLang="de-DE" noProof="0" smtClean="0"/>
              <a:t>Formatvorlage des Untertitelmasters durch Klicken bearbeiten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41363" y="1052515"/>
            <a:ext cx="8420100" cy="2232025"/>
          </a:xfrm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de-DE" altLang="de-DE" noProof="0" smtClean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85583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1912314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1774148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39762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73663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5970291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2079566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1643187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2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336922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2665235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42145080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33461872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34691816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291389" y="188913"/>
            <a:ext cx="2263775" cy="59372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95301" y="188913"/>
            <a:ext cx="6643688" cy="593725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1535369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188913"/>
            <a:ext cx="6408738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39762" y="1600202"/>
            <a:ext cx="4381501" cy="45259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iagrammplatzhalter 3"/>
          <p:cNvSpPr>
            <a:spLocks noGrp="1"/>
          </p:cNvSpPr>
          <p:nvPr>
            <p:ph type="chart" sz="half" idx="2"/>
          </p:nvPr>
        </p:nvSpPr>
        <p:spPr>
          <a:xfrm>
            <a:off x="5173663" y="1600202"/>
            <a:ext cx="4381501" cy="4525963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4004235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39762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73663" y="1600202"/>
            <a:ext cx="43815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26127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032377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032377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007208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365657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419045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73499" y="273052"/>
            <a:ext cx="5537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5301" y="1435102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287729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</p:spTree>
    <p:extLst>
      <p:ext uri="{BB962C8B-B14F-4D97-AF65-F5344CB8AC3E}">
        <p14:creationId xmlns:p14="http://schemas.microsoft.com/office/powerpoint/2010/main" val="3008021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tags" Target="../tags/tag5.xml"/><Relationship Id="rId26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23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Relationship Id="rId22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18" Type="http://schemas.openxmlformats.org/officeDocument/2006/relationships/tags" Target="../tags/tag41.xml"/><Relationship Id="rId26" Type="http://schemas.openxmlformats.org/officeDocument/2006/relationships/image" Target="../media/image2.jpeg"/><Relationship Id="rId3" Type="http://schemas.openxmlformats.org/officeDocument/2006/relationships/slideLayout" Target="../slideLayouts/slideLayout26.xml"/><Relationship Id="rId21" Type="http://schemas.openxmlformats.org/officeDocument/2006/relationships/tags" Target="../tags/tag44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17" Type="http://schemas.openxmlformats.org/officeDocument/2006/relationships/tags" Target="../tags/tag40.xml"/><Relationship Id="rId25" Type="http://schemas.openxmlformats.org/officeDocument/2006/relationships/image" Target="../media/image1.jpeg"/><Relationship Id="rId2" Type="http://schemas.openxmlformats.org/officeDocument/2006/relationships/slideLayout" Target="../slideLayouts/slideLayout25.xml"/><Relationship Id="rId16" Type="http://schemas.openxmlformats.org/officeDocument/2006/relationships/tags" Target="../tags/tag39.xml"/><Relationship Id="rId20" Type="http://schemas.openxmlformats.org/officeDocument/2006/relationships/tags" Target="../tags/tag43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24" Type="http://schemas.openxmlformats.org/officeDocument/2006/relationships/oleObject" Target="../embeddings/oleObject3.bin"/><Relationship Id="rId5" Type="http://schemas.openxmlformats.org/officeDocument/2006/relationships/slideLayout" Target="../slideLayouts/slideLayout28.xml"/><Relationship Id="rId15" Type="http://schemas.openxmlformats.org/officeDocument/2006/relationships/tags" Target="../tags/tag38.xml"/><Relationship Id="rId23" Type="http://schemas.openxmlformats.org/officeDocument/2006/relationships/tags" Target="../tags/tag46.xml"/><Relationship Id="rId10" Type="http://schemas.openxmlformats.org/officeDocument/2006/relationships/slideLayout" Target="../slideLayouts/slideLayout33.xml"/><Relationship Id="rId19" Type="http://schemas.openxmlformats.org/officeDocument/2006/relationships/tags" Target="../tags/tag42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vmlDrawing" Target="../drawings/vmlDrawing3.vml"/><Relationship Id="rId22" Type="http://schemas.openxmlformats.org/officeDocument/2006/relationships/tags" Target="../tags/tag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1" hidden="1"/>
          <p:cNvGraphicFramePr>
            <a:graphicFrameLocks/>
          </p:cNvGraphicFramePr>
          <p:nvPr>
            <p:custDataLst>
              <p:tags r:id="rId15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r:id="rId24" imgW="0" imgH="0" progId="TCLayout.ActiveDocument.1">
                  <p:embed/>
                </p:oleObj>
              </mc:Choice>
              <mc:Fallback>
                <p:oleObj r:id="rId24" imgW="0" imgH="0" progId="TCLayout.ActiveDocument.1">
                  <p:embed/>
                  <p:pic>
                    <p:nvPicPr>
                      <p:cNvPr id="0" name="Rectangle 11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2" descr="kreiselwooosh_small_grau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2" t="19325" r="7672" b="17181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3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495300" y="188913"/>
            <a:ext cx="64087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  <p:custDataLst>
              <p:tags r:id="rId18"/>
            </p:custDataLst>
          </p:nvPr>
        </p:nvSpPr>
        <p:spPr bwMode="auto">
          <a:xfrm>
            <a:off x="639763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dt" sz="half" idx="2"/>
            <p:custDataLst>
              <p:tags r:id="rId19"/>
            </p:custDataLst>
          </p:nvPr>
        </p:nvSpPr>
        <p:spPr bwMode="auto">
          <a:xfrm>
            <a:off x="614363" y="6245225"/>
            <a:ext cx="23114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3"/>
            <p:custDataLst>
              <p:tags r:id="rId20"/>
            </p:custDataLst>
          </p:nvPr>
        </p:nvSpPr>
        <p:spPr bwMode="auto">
          <a:xfrm>
            <a:off x="614363" y="6470650"/>
            <a:ext cx="4338637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  <p:pic>
        <p:nvPicPr>
          <p:cNvPr id="1032" name="Picture 8" descr="hab_logo2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>
          <a:blip r:embed="rId2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260350"/>
            <a:ext cx="223678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AutoShape 9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28625" y="1341438"/>
            <a:ext cx="12168188" cy="6408737"/>
          </a:xfrm>
          <a:prstGeom prst="roundRect">
            <a:avLst>
              <a:gd name="adj" fmla="val 9736"/>
            </a:avLst>
          </a:prstGeom>
          <a:noFill/>
          <a:ln w="9525">
            <a:solidFill>
              <a:srgbClr val="009EE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034" name="Rectangle 10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216525" y="6470650"/>
            <a:ext cx="4338638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de-DE" altLang="de-DE" sz="1000"/>
              <a:t>Seite </a:t>
            </a:r>
            <a:fld id="{0B6E25DE-07EF-4921-A85C-5BC3F55A0AC0}" type="slidenum">
              <a:rPr lang="de-DE" altLang="de-DE" sz="1000"/>
              <a:pPr algn="r" eaLnBrk="1" hangingPunct="1"/>
              <a:t>‹Nr.›</a:t>
            </a:fld>
            <a:endParaRPr lang="de-DE" altLang="de-DE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  <p:sldLayoutId id="2147483910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platzhalter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2051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A39FADAF-A6DF-4449-83E1-8C85DD31BAB5}" type="datetimeFigureOut">
              <a:rPr lang="de-DE"/>
              <a:pPr>
                <a:defRPr/>
              </a:pPr>
              <a:t>05.11.2018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14418D84-54AF-4AEE-85B3-FDCB8E75A4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712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1" hidden="1"/>
          <p:cNvGraphicFramePr>
            <a:graphicFrameLocks/>
          </p:cNvGraphicFramePr>
          <p:nvPr>
            <p:custDataLst>
              <p:tags r:id="rId15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4" r:id="rId24" imgW="0" imgH="0" progId="TCLayout.ActiveDocument.1">
                  <p:embed/>
                </p:oleObj>
              </mc:Choice>
              <mc:Fallback>
                <p:oleObj r:id="rId24" imgW="0" imgH="0" progId="TCLayout.ActiveDocument.1">
                  <p:embed/>
                  <p:pic>
                    <p:nvPicPr>
                      <p:cNvPr id="1026" name="Rectangle 11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2" descr="kreiselwooosh_small_grau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2" t="19325" r="7672" b="17181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3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495300" y="188913"/>
            <a:ext cx="64087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  <p:custDataLst>
              <p:tags r:id="rId18"/>
            </p:custDataLst>
          </p:nvPr>
        </p:nvSpPr>
        <p:spPr bwMode="auto">
          <a:xfrm>
            <a:off x="639763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dt" sz="half" idx="2"/>
            <p:custDataLst>
              <p:tags r:id="rId19"/>
            </p:custDataLst>
          </p:nvPr>
        </p:nvSpPr>
        <p:spPr bwMode="auto">
          <a:xfrm>
            <a:off x="614363" y="6245225"/>
            <a:ext cx="23114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3"/>
            <p:custDataLst>
              <p:tags r:id="rId20"/>
            </p:custDataLst>
          </p:nvPr>
        </p:nvSpPr>
        <p:spPr bwMode="auto">
          <a:xfrm>
            <a:off x="614363" y="6470650"/>
            <a:ext cx="4338637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r>
              <a:rPr lang="de-DE" altLang="de-DE"/>
              <a:t>© Dozentenname, Veranstaltungstitel, WS 2009/2010</a:t>
            </a:r>
          </a:p>
        </p:txBody>
      </p:sp>
      <p:pic>
        <p:nvPicPr>
          <p:cNvPr id="1032" name="Picture 8" descr="hab_logo2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>
          <a:blip r:embed="rId26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260350"/>
            <a:ext cx="223678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AutoShape 9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28625" y="1341438"/>
            <a:ext cx="12168188" cy="6408737"/>
          </a:xfrm>
          <a:prstGeom prst="roundRect">
            <a:avLst>
              <a:gd name="adj" fmla="val 9736"/>
            </a:avLst>
          </a:prstGeom>
          <a:noFill/>
          <a:ln w="9525">
            <a:solidFill>
              <a:srgbClr val="009EE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de-DE" altLang="de-DE" smtClean="0"/>
          </a:p>
        </p:txBody>
      </p:sp>
      <p:sp>
        <p:nvSpPr>
          <p:cNvPr id="1034" name="Rectangle 10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216525" y="6470650"/>
            <a:ext cx="4338638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de-DE" altLang="de-DE" sz="1000" smtClean="0"/>
              <a:t>Seite </a:t>
            </a:r>
            <a:fld id="{098ADA4E-4C16-4388-8CDF-528C5FB72740}" type="slidenum">
              <a:rPr lang="de-DE" altLang="de-DE" sz="1000" smtClean="0"/>
              <a:pPr algn="r" eaLnBrk="1" hangingPunct="1">
                <a:defRPr/>
              </a:pPr>
              <a:t>‹Nr.›</a:t>
            </a:fld>
            <a:endParaRPr lang="de-DE" altLang="de-DE" sz="1000" smtClean="0"/>
          </a:p>
        </p:txBody>
      </p:sp>
    </p:spTree>
    <p:extLst>
      <p:ext uri="{BB962C8B-B14F-4D97-AF65-F5344CB8AC3E}">
        <p14:creationId xmlns:p14="http://schemas.microsoft.com/office/powerpoint/2010/main" val="376638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oleObject" Target="../embeddings/oleObject5.bin"/><Relationship Id="rId2" Type="http://schemas.openxmlformats.org/officeDocument/2006/relationships/tags" Target="../tags/tag74.xml"/><Relationship Id="rId1" Type="http://schemas.openxmlformats.org/officeDocument/2006/relationships/vmlDrawing" Target="../drawings/vmlDrawing5.v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7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irgit.kraus@h-ab.de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Rectangle 26" hidden="1"/>
          <p:cNvGraphicFramePr>
            <a:graphicFrameLocks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r:id="rId7" imgW="0" imgH="0" progId="TCLayout.ActiveDocument.1">
                  <p:embed/>
                </p:oleObj>
              </mc:Choice>
              <mc:Fallback>
                <p:oleObj r:id="rId7" imgW="0" imgH="0" progId="TCLayout.ActiveDocument.1">
                  <p:embed/>
                  <p:pic>
                    <p:nvPicPr>
                      <p:cNvPr id="0" name="Rectangle 26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Rectangle 1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71513" y="1225550"/>
            <a:ext cx="8689975" cy="196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de-DE" sz="3000" dirty="0" smtClean="0">
                <a:solidFill>
                  <a:srgbClr val="4D4D4D"/>
                </a:solidFill>
              </a:rPr>
              <a:t>Accreditation in Germany</a:t>
            </a:r>
          </a:p>
          <a:p>
            <a:pPr eaLnBrk="1" hangingPunct="1">
              <a:spcBef>
                <a:spcPct val="0"/>
              </a:spcBef>
            </a:pPr>
            <a:r>
              <a:rPr lang="en-GB" altLang="de-DE" sz="2800" b="0" dirty="0" smtClean="0">
                <a:solidFill>
                  <a:srgbClr val="4D4D4D"/>
                </a:solidFill>
              </a:rPr>
              <a:t>Background information and conditions for a successful accreditation process</a:t>
            </a:r>
            <a:endParaRPr lang="en-GB" altLang="de-DE" sz="2800" b="0" dirty="0">
              <a:solidFill>
                <a:srgbClr val="4D4D4D"/>
              </a:solidFill>
            </a:endParaRPr>
          </a:p>
        </p:txBody>
      </p:sp>
      <p:sp>
        <p:nvSpPr>
          <p:cNvPr id="15364" name="Rectangle 1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71513" y="4432300"/>
            <a:ext cx="8689975" cy="379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de-DE" b="0" dirty="0">
                <a:solidFill>
                  <a:srgbClr val="4D4D4D"/>
                </a:solidFill>
              </a:rPr>
              <a:t>Birgit Kraus, M.Sc. </a:t>
            </a:r>
            <a:r>
              <a:rPr lang="en-GB" altLang="de-DE" b="0" dirty="0" smtClean="0">
                <a:solidFill>
                  <a:srgbClr val="4D4D4D"/>
                </a:solidFill>
              </a:rPr>
              <a:t/>
            </a:r>
            <a:br>
              <a:rPr lang="en-GB" altLang="de-DE" b="0" dirty="0" smtClean="0">
                <a:solidFill>
                  <a:srgbClr val="4D4D4D"/>
                </a:solidFill>
              </a:rPr>
            </a:br>
            <a:r>
              <a:rPr lang="en-GB" altLang="de-DE" b="0" dirty="0" smtClean="0">
                <a:solidFill>
                  <a:srgbClr val="4D4D4D"/>
                </a:solidFill>
              </a:rPr>
              <a:t>Aschaffenburg University of Applied Sciences</a:t>
            </a:r>
            <a:endParaRPr lang="en-GB" altLang="de-DE" b="0" dirty="0">
              <a:solidFill>
                <a:srgbClr val="4D4D4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/>
              <a:t>Programme </a:t>
            </a:r>
            <a:r>
              <a:rPr lang="en-GB" altLang="de-DE" dirty="0" smtClean="0"/>
              <a:t>accreditation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8758" y="1600200"/>
            <a:ext cx="9617242" cy="4525963"/>
          </a:xfrm>
        </p:spPr>
        <p:txBody>
          <a:bodyPr/>
          <a:lstStyle/>
          <a:p>
            <a:pPr marL="360363" indent="-360363" eaLnBrk="1" hangingPunct="1">
              <a:buFont typeface="Arial" panose="020B0604020202020204" pitchFamily="34" charset="0"/>
              <a:buChar char="•"/>
            </a:pPr>
            <a:r>
              <a:rPr lang="en-GB" altLang="de-DE" sz="2400" b="0" dirty="0" smtClean="0"/>
              <a:t>A successful accreditation process leads to the award of the Seal of the German University Accreditation Council and confirms:  </a:t>
            </a:r>
          </a:p>
          <a:p>
            <a:pPr marL="742950" lvl="2" indent="-342900" eaLnBrk="1" hangingPunct="1"/>
            <a:r>
              <a:rPr lang="en-GB" altLang="de-DE" sz="2200" dirty="0" smtClean="0"/>
              <a:t>Structure and quality assurance of the degree programme correspond to the various regulations</a:t>
            </a:r>
          </a:p>
          <a:p>
            <a:pPr marL="742950" lvl="2" indent="-342900" eaLnBrk="1" hangingPunct="1"/>
            <a:r>
              <a:rPr lang="en-GB" altLang="de-DE" sz="2200" dirty="0" smtClean="0"/>
              <a:t>Possible deficiencies can be solved within a year</a:t>
            </a:r>
          </a:p>
          <a:p>
            <a:pPr marL="742950" lvl="2" indent="-342900" eaLnBrk="1" hangingPunct="1"/>
            <a:r>
              <a:rPr lang="en-GB" altLang="de-DE" sz="2200" dirty="0" smtClean="0"/>
              <a:t>Accreditation is valid for eight years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System Accreditation</a:t>
            </a:r>
            <a:endParaRPr lang="de-DE" altLang="de-DE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600200"/>
            <a:ext cx="9163456" cy="4525963"/>
          </a:xfrm>
        </p:spPr>
        <p:txBody>
          <a:bodyPr/>
          <a:lstStyle/>
          <a:p>
            <a:pPr marL="360363" indent="-360363" eaLnBrk="1" hangingPunct="1">
              <a:buFont typeface="Arial" panose="020B0604020202020204" pitchFamily="34" charset="0"/>
              <a:buChar char="•"/>
            </a:pPr>
            <a:r>
              <a:rPr lang="en-GB" altLang="de-DE" sz="2400" b="0" dirty="0"/>
              <a:t>A successful accreditation process </a:t>
            </a:r>
            <a:r>
              <a:rPr lang="en-GB" altLang="de-DE" sz="2400" b="0" dirty="0" smtClean="0"/>
              <a:t>enables the HEI to award the </a:t>
            </a:r>
            <a:r>
              <a:rPr lang="en-GB" altLang="de-DE" sz="2400" b="0" dirty="0"/>
              <a:t>Seal of the German </a:t>
            </a:r>
            <a:r>
              <a:rPr lang="en-GB" altLang="de-DE" sz="2400" b="0" dirty="0" smtClean="0"/>
              <a:t>University Accreditation </a:t>
            </a:r>
            <a:r>
              <a:rPr lang="en-GB" altLang="de-DE" sz="2400" b="0" dirty="0"/>
              <a:t>Council </a:t>
            </a:r>
            <a:r>
              <a:rPr lang="en-GB" altLang="de-DE" sz="2400" b="0" dirty="0" smtClean="0"/>
              <a:t>for her degree programmes and </a:t>
            </a:r>
            <a:r>
              <a:rPr lang="en-GB" altLang="de-DE" sz="2400" b="0" dirty="0"/>
              <a:t>confirms:  </a:t>
            </a:r>
            <a:endParaRPr lang="en-GB" altLang="de-DE" sz="2400" b="0" dirty="0" smtClean="0"/>
          </a:p>
          <a:p>
            <a:pPr marL="760413" lvl="2" indent="-360363" eaLnBrk="1" hangingPunct="1"/>
            <a:r>
              <a:rPr lang="en-GB" altLang="de-DE" sz="2200" dirty="0" smtClean="0"/>
              <a:t>The Quality Assurance System of the HEI for degree programmes ensures that structure </a:t>
            </a:r>
            <a:r>
              <a:rPr lang="en-GB" altLang="de-DE" sz="2200" dirty="0"/>
              <a:t>and quality assurance of the programme correspond to the various </a:t>
            </a:r>
            <a:r>
              <a:rPr lang="en-GB" altLang="de-DE" sz="2200" dirty="0" smtClean="0"/>
              <a:t>regulations</a:t>
            </a:r>
            <a:endParaRPr lang="en-GB" altLang="de-DE" sz="2200" dirty="0"/>
          </a:p>
          <a:p>
            <a:pPr marL="760413" lvl="2" indent="-360363" eaLnBrk="1" hangingPunct="1"/>
            <a:r>
              <a:rPr lang="en-GB" altLang="de-DE" sz="2200" dirty="0" smtClean="0"/>
              <a:t>The HEI has implemented a HEI-wide system for the quality assurance of degree programme development and teaching and puts the measures defined into practice</a:t>
            </a:r>
          </a:p>
          <a:p>
            <a:pPr marL="760413" lvl="2" indent="-360363" eaLnBrk="1" hangingPunct="1"/>
            <a:r>
              <a:rPr lang="en-GB" altLang="de-DE" sz="2200" dirty="0" smtClean="0"/>
              <a:t>The HEI has got a vision for teaching.</a:t>
            </a:r>
          </a:p>
          <a:p>
            <a:pPr marL="760413" lvl="2" indent="-360363" eaLnBrk="1" hangingPunct="1"/>
            <a:r>
              <a:rPr lang="en-GB" altLang="de-DE" sz="2200" dirty="0" smtClean="0"/>
              <a:t>Possible </a:t>
            </a:r>
            <a:r>
              <a:rPr lang="en-GB" altLang="de-DE" sz="2200" dirty="0"/>
              <a:t>deficiencies can be solved within a year</a:t>
            </a:r>
          </a:p>
          <a:p>
            <a:pPr marL="760413" lvl="2" indent="-360363" eaLnBrk="1" hangingPunct="1"/>
            <a:r>
              <a:rPr lang="en-GB" altLang="de-DE" sz="2200" dirty="0"/>
              <a:t>Accreditation is valid for eight </a:t>
            </a:r>
            <a:r>
              <a:rPr lang="en-GB" altLang="de-DE" sz="2200" dirty="0" smtClean="0"/>
              <a:t>years</a:t>
            </a:r>
            <a:endParaRPr lang="en-GB" altLang="de-DE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de-DE" dirty="0" smtClean="0"/>
              <a:t>Components in degree programme development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243921"/>
              </p:ext>
            </p:extLst>
          </p:nvPr>
        </p:nvGraphicFramePr>
        <p:xfrm>
          <a:off x="141404" y="1331913"/>
          <a:ext cx="9764598" cy="1680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460" name="Abgerundetes Rechteck 7"/>
          <p:cNvSpPr>
            <a:spLocks noChangeArrowheads="1"/>
          </p:cNvSpPr>
          <p:nvPr/>
        </p:nvSpPr>
        <p:spPr bwMode="auto">
          <a:xfrm>
            <a:off x="1244600" y="3394075"/>
            <a:ext cx="1498600" cy="574675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25400" algn="ctr">
            <a:solidFill>
              <a:schemeClr val="bg1"/>
            </a:solidFill>
            <a:round/>
            <a:headEnd type="none" w="lg" len="lg"/>
            <a:tailEnd type="none" w="lg" len="lg"/>
          </a:ln>
        </p:spPr>
        <p:txBody>
          <a:bodyPr wrap="none" lIns="72000" tIns="91440" rIns="72000" bIns="91440" anchor="ctr"/>
          <a:lstStyle>
            <a:lvl1pPr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GB" altLang="de-DE" sz="1900" dirty="0" smtClean="0">
                <a:solidFill>
                  <a:schemeClr val="bg1"/>
                </a:solidFill>
              </a:rPr>
              <a:t>very </a:t>
            </a:r>
            <a:br>
              <a:rPr lang="en-GB" altLang="de-DE" sz="1900" dirty="0" smtClean="0">
                <a:solidFill>
                  <a:schemeClr val="bg1"/>
                </a:solidFill>
              </a:rPr>
            </a:br>
            <a:r>
              <a:rPr lang="en-GB" altLang="de-DE" sz="1900" dirty="0" smtClean="0">
                <a:solidFill>
                  <a:schemeClr val="bg1"/>
                </a:solidFill>
              </a:rPr>
              <a:t>important</a:t>
            </a:r>
            <a:endParaRPr lang="en-GB" altLang="de-DE" sz="1900" dirty="0">
              <a:solidFill>
                <a:schemeClr val="bg1"/>
              </a:solidFill>
            </a:endParaRPr>
          </a:p>
        </p:txBody>
      </p:sp>
      <p:sp>
        <p:nvSpPr>
          <p:cNvPr id="19462" name="Abgerundetes Rechteck 10"/>
          <p:cNvSpPr>
            <a:spLocks noChangeArrowheads="1"/>
          </p:cNvSpPr>
          <p:nvPr/>
        </p:nvSpPr>
        <p:spPr bwMode="auto">
          <a:xfrm>
            <a:off x="4194175" y="3384550"/>
            <a:ext cx="1500188" cy="593725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25400" algn="ctr">
            <a:solidFill>
              <a:schemeClr val="bg1"/>
            </a:solidFill>
            <a:round/>
            <a:headEnd type="none" w="lg" len="lg"/>
            <a:tailEnd type="none" w="lg" len="lg"/>
          </a:ln>
        </p:spPr>
        <p:txBody>
          <a:bodyPr wrap="none" tIns="91440" rIns="72000" bIns="91440" anchor="ctr"/>
          <a:lstStyle>
            <a:lvl1pPr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GB" altLang="de-DE" sz="1900" b="0" dirty="0" smtClean="0">
                <a:solidFill>
                  <a:schemeClr val="bg1"/>
                </a:solidFill>
              </a:rPr>
              <a:t>also</a:t>
            </a:r>
            <a:br>
              <a:rPr lang="en-GB" altLang="de-DE" sz="1900" b="0" dirty="0" smtClean="0">
                <a:solidFill>
                  <a:schemeClr val="bg1"/>
                </a:solidFill>
              </a:rPr>
            </a:br>
            <a:r>
              <a:rPr lang="en-GB" altLang="de-DE" sz="1900" b="0" dirty="0" smtClean="0">
                <a:solidFill>
                  <a:schemeClr val="bg1"/>
                </a:solidFill>
              </a:rPr>
              <a:t>important</a:t>
            </a:r>
            <a:endParaRPr lang="en-GB" altLang="de-DE" sz="1900" b="0" dirty="0">
              <a:solidFill>
                <a:schemeClr val="bg1"/>
              </a:solidFill>
            </a:endParaRPr>
          </a:p>
        </p:txBody>
      </p:sp>
      <p:sp>
        <p:nvSpPr>
          <p:cNvPr id="19464" name="Abgerundetes Rechteck 12"/>
          <p:cNvSpPr>
            <a:spLocks noChangeArrowheads="1"/>
          </p:cNvSpPr>
          <p:nvPr/>
        </p:nvSpPr>
        <p:spPr bwMode="auto">
          <a:xfrm>
            <a:off x="8124825" y="3384550"/>
            <a:ext cx="1498600" cy="574675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25400" algn="ctr">
            <a:solidFill>
              <a:schemeClr val="bg1"/>
            </a:solidFill>
            <a:round/>
            <a:headEnd type="none" w="lg" len="lg"/>
            <a:tailEnd type="none" w="lg" len="lg"/>
          </a:ln>
        </p:spPr>
        <p:txBody>
          <a:bodyPr wrap="none" tIns="91440" rIns="72000" bIns="91440" anchor="ctr"/>
          <a:lstStyle>
            <a:lvl1pPr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GB" altLang="de-DE" sz="1900" b="0" dirty="0" smtClean="0">
                <a:solidFill>
                  <a:schemeClr val="bg1"/>
                </a:solidFill>
              </a:rPr>
              <a:t>also</a:t>
            </a:r>
            <a:br>
              <a:rPr lang="en-GB" altLang="de-DE" sz="1900" b="0" dirty="0" smtClean="0">
                <a:solidFill>
                  <a:schemeClr val="bg1"/>
                </a:solidFill>
              </a:rPr>
            </a:br>
            <a:r>
              <a:rPr lang="en-GB" altLang="de-DE" sz="1900" b="0" dirty="0" smtClean="0">
                <a:solidFill>
                  <a:schemeClr val="bg1"/>
                </a:solidFill>
              </a:rPr>
              <a:t>important</a:t>
            </a:r>
            <a:endParaRPr lang="en-GB" altLang="de-DE" sz="1900" b="0" dirty="0">
              <a:solidFill>
                <a:schemeClr val="bg1"/>
              </a:solidFill>
            </a:endParaRPr>
          </a:p>
        </p:txBody>
      </p:sp>
      <p:cxnSp>
        <p:nvCxnSpPr>
          <p:cNvPr id="19465" name="Gerade Verbindung mit Pfeil 15"/>
          <p:cNvCxnSpPr>
            <a:cxnSpLocks noChangeShapeType="1"/>
          </p:cNvCxnSpPr>
          <p:nvPr/>
        </p:nvCxnSpPr>
        <p:spPr bwMode="auto">
          <a:xfrm>
            <a:off x="1103313" y="2819400"/>
            <a:ext cx="773112" cy="460375"/>
          </a:xfrm>
          <a:prstGeom prst="straightConnector1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6" name="Gerade Verbindung mit Pfeil 17"/>
          <p:cNvCxnSpPr>
            <a:cxnSpLocks noChangeShapeType="1"/>
          </p:cNvCxnSpPr>
          <p:nvPr/>
        </p:nvCxnSpPr>
        <p:spPr bwMode="auto">
          <a:xfrm flipH="1">
            <a:off x="2101850" y="2819400"/>
            <a:ext cx="754063" cy="460375"/>
          </a:xfrm>
          <a:prstGeom prst="straightConnector1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7" name="Gerade Verbindung mit Pfeil 19"/>
          <p:cNvCxnSpPr>
            <a:cxnSpLocks noChangeShapeType="1"/>
          </p:cNvCxnSpPr>
          <p:nvPr/>
        </p:nvCxnSpPr>
        <p:spPr bwMode="auto">
          <a:xfrm>
            <a:off x="4916738" y="2806700"/>
            <a:ext cx="0" cy="460375"/>
          </a:xfrm>
          <a:prstGeom prst="straightConnector1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69" name="Gerade Verbindung mit Pfeil 22"/>
          <p:cNvCxnSpPr>
            <a:cxnSpLocks noChangeShapeType="1"/>
          </p:cNvCxnSpPr>
          <p:nvPr/>
        </p:nvCxnSpPr>
        <p:spPr bwMode="auto">
          <a:xfrm>
            <a:off x="6904038" y="2806700"/>
            <a:ext cx="0" cy="461963"/>
          </a:xfrm>
          <a:prstGeom prst="straightConnector1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0" name="Gerade Verbindung mit Pfeil 23"/>
          <p:cNvCxnSpPr>
            <a:cxnSpLocks noChangeShapeType="1"/>
          </p:cNvCxnSpPr>
          <p:nvPr/>
        </p:nvCxnSpPr>
        <p:spPr bwMode="auto">
          <a:xfrm>
            <a:off x="8789988" y="2806700"/>
            <a:ext cx="0" cy="461963"/>
          </a:xfrm>
          <a:prstGeom prst="straightConnector1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71" name="Abgerundetes Rechteck 24"/>
          <p:cNvSpPr>
            <a:spLocks noChangeArrowheads="1"/>
          </p:cNvSpPr>
          <p:nvPr/>
        </p:nvSpPr>
        <p:spPr bwMode="auto">
          <a:xfrm>
            <a:off x="914400" y="4487863"/>
            <a:ext cx="2159000" cy="1901214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25400" algn="ctr">
            <a:solidFill>
              <a:schemeClr val="bg1"/>
            </a:solidFill>
            <a:round/>
            <a:headEnd type="none" w="lg" len="lg"/>
            <a:tailEnd type="none" w="lg" len="lg"/>
          </a:ln>
        </p:spPr>
        <p:txBody>
          <a:bodyPr wrap="none" lIns="72000" tIns="91440" rIns="72000" bIns="91440" anchor="ctr"/>
          <a:lstStyle>
            <a:lvl1pPr marL="179388" indent="-179388"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 smtClean="0">
                <a:solidFill>
                  <a:schemeClr val="bg1"/>
                </a:solidFill>
              </a:rPr>
              <a:t>learning </a:t>
            </a:r>
            <a:br>
              <a:rPr lang="en-GB" altLang="de-DE" sz="1900" b="0" dirty="0" smtClean="0">
                <a:solidFill>
                  <a:schemeClr val="bg1"/>
                </a:solidFill>
              </a:rPr>
            </a:br>
            <a:r>
              <a:rPr lang="en-GB" altLang="de-DE" sz="1900" b="0" dirty="0" smtClean="0">
                <a:solidFill>
                  <a:schemeClr val="bg1"/>
                </a:solidFill>
              </a:rPr>
              <a:t>outcomes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 smtClean="0">
                <a:solidFill>
                  <a:schemeClr val="bg1"/>
                </a:solidFill>
              </a:rPr>
              <a:t>implementation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 smtClean="0">
                <a:solidFill>
                  <a:schemeClr val="bg1"/>
                </a:solidFill>
              </a:rPr>
              <a:t>planned QA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>
                <a:solidFill>
                  <a:schemeClr val="bg1"/>
                </a:solidFill>
              </a:rPr>
              <a:t>compliance with</a:t>
            </a:r>
            <a:br>
              <a:rPr lang="en-GB" altLang="de-DE" sz="1900" b="0" dirty="0">
                <a:solidFill>
                  <a:schemeClr val="bg1"/>
                </a:solidFill>
              </a:rPr>
            </a:br>
            <a:r>
              <a:rPr lang="en-GB" altLang="de-DE" sz="1900" b="0" dirty="0" smtClean="0">
                <a:solidFill>
                  <a:schemeClr val="bg1"/>
                </a:solidFill>
              </a:rPr>
              <a:t>regulations</a:t>
            </a:r>
            <a:endParaRPr lang="en-GB" altLang="de-DE" sz="1900" b="0" dirty="0">
              <a:solidFill>
                <a:schemeClr val="bg1"/>
              </a:solidFill>
            </a:endParaRPr>
          </a:p>
        </p:txBody>
      </p:sp>
      <p:sp>
        <p:nvSpPr>
          <p:cNvPr id="19472" name="Abgerundetes Rechteck 25"/>
          <p:cNvSpPr>
            <a:spLocks noChangeArrowheads="1"/>
          </p:cNvSpPr>
          <p:nvPr/>
        </p:nvSpPr>
        <p:spPr bwMode="auto">
          <a:xfrm>
            <a:off x="5835649" y="4487863"/>
            <a:ext cx="2159000" cy="1893277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25400" algn="ctr">
            <a:solidFill>
              <a:schemeClr val="bg1"/>
            </a:solidFill>
            <a:round/>
            <a:headEnd type="none" w="lg" len="lg"/>
            <a:tailEnd type="none" w="lg" len="lg"/>
          </a:ln>
        </p:spPr>
        <p:txBody>
          <a:bodyPr wrap="none" lIns="72000" tIns="91440" rIns="72000" bIns="91440" anchor="ctr"/>
          <a:lstStyle>
            <a:lvl1pPr marL="179388" indent="-179388"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 smtClean="0">
                <a:solidFill>
                  <a:schemeClr val="bg1"/>
                </a:solidFill>
              </a:rPr>
              <a:t>experiences with</a:t>
            </a:r>
            <a:br>
              <a:rPr lang="en-GB" altLang="de-DE" sz="1900" b="0" dirty="0" smtClean="0">
                <a:solidFill>
                  <a:schemeClr val="bg1"/>
                </a:solidFill>
              </a:rPr>
            </a:br>
            <a:r>
              <a:rPr lang="en-GB" altLang="de-DE" sz="1900" b="0" dirty="0" smtClean="0">
                <a:solidFill>
                  <a:schemeClr val="bg1"/>
                </a:solidFill>
              </a:rPr>
              <a:t>implementation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>
                <a:solidFill>
                  <a:schemeClr val="bg1"/>
                </a:solidFill>
              </a:rPr>
              <a:t>e</a:t>
            </a:r>
            <a:r>
              <a:rPr lang="en-GB" altLang="de-DE" sz="1900" b="0" dirty="0" smtClean="0">
                <a:solidFill>
                  <a:schemeClr val="bg1"/>
                </a:solidFill>
              </a:rPr>
              <a:t>xecuted QA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GB" altLang="de-DE" sz="1900" b="0" dirty="0" smtClean="0">
                <a:solidFill>
                  <a:schemeClr val="bg1"/>
                </a:solidFill>
              </a:rPr>
              <a:t>compliance with</a:t>
            </a:r>
            <a:br>
              <a:rPr lang="en-GB" altLang="de-DE" sz="1900" b="0" dirty="0" smtClean="0">
                <a:solidFill>
                  <a:schemeClr val="bg1"/>
                </a:solidFill>
              </a:rPr>
            </a:br>
            <a:r>
              <a:rPr lang="en-GB" altLang="de-DE" sz="1900" b="0" dirty="0" smtClean="0">
                <a:solidFill>
                  <a:schemeClr val="bg1"/>
                </a:solidFill>
              </a:rPr>
              <a:t>regulations</a:t>
            </a:r>
            <a:endParaRPr lang="en-GB" altLang="de-DE" sz="1900" b="0" dirty="0">
              <a:solidFill>
                <a:schemeClr val="bg1"/>
              </a:solidFill>
            </a:endParaRPr>
          </a:p>
        </p:txBody>
      </p:sp>
      <p:cxnSp>
        <p:nvCxnSpPr>
          <p:cNvPr id="19473" name="Gerade Verbindung 27"/>
          <p:cNvCxnSpPr>
            <a:cxnSpLocks noChangeShapeType="1"/>
            <a:stCxn id="19460" idx="2"/>
            <a:endCxn id="19471" idx="0"/>
          </p:cNvCxnSpPr>
          <p:nvPr/>
        </p:nvCxnSpPr>
        <p:spPr bwMode="auto">
          <a:xfrm>
            <a:off x="1993900" y="3968750"/>
            <a:ext cx="0" cy="519113"/>
          </a:xfrm>
          <a:prstGeom prst="line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474" name="Gerade Verbindung 28"/>
          <p:cNvCxnSpPr>
            <a:cxnSpLocks noChangeShapeType="1"/>
          </p:cNvCxnSpPr>
          <p:nvPr/>
        </p:nvCxnSpPr>
        <p:spPr bwMode="auto">
          <a:xfrm>
            <a:off x="6904038" y="3959225"/>
            <a:ext cx="0" cy="519113"/>
          </a:xfrm>
          <a:prstGeom prst="line">
            <a:avLst/>
          </a:prstGeom>
          <a:noFill/>
          <a:ln w="25400" algn="ctr">
            <a:solidFill>
              <a:srgbClr val="009EE0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4" name="Abgerundetes Rechteck 7"/>
          <p:cNvSpPr>
            <a:spLocks noChangeArrowheads="1"/>
          </p:cNvSpPr>
          <p:nvPr/>
        </p:nvSpPr>
        <p:spPr bwMode="auto">
          <a:xfrm>
            <a:off x="6165849" y="3367089"/>
            <a:ext cx="1498600" cy="601661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25400" algn="ctr">
            <a:solidFill>
              <a:schemeClr val="bg1"/>
            </a:solidFill>
            <a:round/>
            <a:headEnd type="none" w="lg" len="lg"/>
            <a:tailEnd type="none" w="lg" len="lg"/>
          </a:ln>
        </p:spPr>
        <p:txBody>
          <a:bodyPr wrap="none" lIns="72000" tIns="91440" rIns="72000" bIns="91440" anchor="ctr"/>
          <a:lstStyle>
            <a:lvl1pPr eaLnBrk="0" hangingPunct="0">
              <a:spcBef>
                <a:spcPct val="20000"/>
              </a:spcBef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GB" altLang="de-DE" sz="1900" dirty="0" smtClean="0">
                <a:solidFill>
                  <a:schemeClr val="bg1"/>
                </a:solidFill>
              </a:rPr>
              <a:t>very </a:t>
            </a:r>
            <a:br>
              <a:rPr lang="en-GB" altLang="de-DE" sz="1900" dirty="0" smtClean="0">
                <a:solidFill>
                  <a:schemeClr val="bg1"/>
                </a:solidFill>
              </a:rPr>
            </a:br>
            <a:r>
              <a:rPr lang="en-GB" altLang="de-DE" sz="1900" dirty="0" smtClean="0">
                <a:solidFill>
                  <a:schemeClr val="bg1"/>
                </a:solidFill>
              </a:rPr>
              <a:t>important</a:t>
            </a:r>
            <a:endParaRPr lang="en-GB" altLang="de-DE" sz="1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Conditions for a successful accreditation process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350705"/>
            <a:ext cx="9286653" cy="4525963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de-DE" sz="2400" b="0" dirty="0" smtClean="0"/>
              <a:t>Before and after the process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dirty="0" smtClean="0"/>
              <a:t>Familiarity with valid regulations and procedures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u="sng" dirty="0" smtClean="0"/>
              <a:t>Continuous</a:t>
            </a:r>
            <a:r>
              <a:rPr lang="en-GB" altLang="de-DE" sz="2200" dirty="0" smtClean="0"/>
              <a:t> development of the programmes </a:t>
            </a:r>
            <a:r>
              <a:rPr lang="en-GB" altLang="de-DE" sz="2200" dirty="0"/>
              <a:t>(compliance with regulations</a:t>
            </a:r>
            <a:r>
              <a:rPr lang="en-GB" altLang="de-DE" sz="2200" dirty="0" smtClean="0"/>
              <a:t>!) </a:t>
            </a:r>
            <a:r>
              <a:rPr lang="en-GB" altLang="de-DE" sz="2200" u="sng" dirty="0" smtClean="0"/>
              <a:t>and</a:t>
            </a:r>
            <a:r>
              <a:rPr lang="en-GB" altLang="de-DE" sz="2200" dirty="0" smtClean="0"/>
              <a:t> (resource-friendly!) documentation of the changes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smtClean="0"/>
              <a:t>Clear </a:t>
            </a:r>
            <a:r>
              <a:rPr lang="en-GB" altLang="de-DE" sz="2200" dirty="0" smtClean="0"/>
              <a:t>distribution of responsibilities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dirty="0" smtClean="0"/>
              <a:t>Commitment </a:t>
            </a:r>
            <a:r>
              <a:rPr lang="en-GB" altLang="de-DE" sz="2200" dirty="0" smtClean="0"/>
              <a:t>of people in charge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dirty="0" smtClean="0"/>
              <a:t>Efficient and effective project management (!)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de-DE" sz="2400" b="0" dirty="0" smtClean="0"/>
              <a:t>During the process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dirty="0" smtClean="0"/>
              <a:t>A healthy mixture of attention and calmness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dirty="0" smtClean="0"/>
              <a:t>Commitment of the consultant from the agency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GB" altLang="de-DE" sz="2200" dirty="0" smtClean="0"/>
              <a:t>Competence and openness of the peers</a:t>
            </a:r>
            <a:endParaRPr lang="en-GB" altLang="de-DE" sz="2200" dirty="0"/>
          </a:p>
          <a:p>
            <a:pPr eaLnBrk="1" hangingPunct="1"/>
            <a:endParaRPr lang="en-GB" altLang="de-DE" sz="2200" dirty="0" smtClean="0"/>
          </a:p>
          <a:p>
            <a:pPr eaLnBrk="1" hangingPunct="1"/>
            <a:r>
              <a:rPr lang="de-DE" altLang="de-DE" sz="2200" dirty="0" smtClean="0">
                <a:sym typeface="Wingdings" panose="05000000000000000000" pitchFamily="2" charset="2"/>
              </a:rPr>
              <a:t>  </a:t>
            </a:r>
            <a:r>
              <a:rPr lang="en-GB" altLang="de-DE" sz="2400" dirty="0" smtClean="0"/>
              <a:t>After the accreditation is before the next accreditation!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de-DE" sz="10000" dirty="0">
                <a:solidFill>
                  <a:srgbClr val="4D4D4D"/>
                </a:solidFill>
              </a:rPr>
              <a:t>!</a:t>
            </a:r>
            <a:r>
              <a:rPr lang="ar-JO" sz="10000" dirty="0">
                <a:solidFill>
                  <a:srgbClr val="4D4D4D"/>
                </a:solidFill>
              </a:rPr>
              <a:t> شكرا</a:t>
            </a:r>
            <a:endParaRPr lang="de-DE" sz="100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400" b="0" dirty="0" err="1" smtClean="0"/>
              <a:t>For</a:t>
            </a:r>
            <a:r>
              <a:rPr lang="de-DE" sz="2400" b="0" dirty="0" smtClean="0"/>
              <a:t> </a:t>
            </a:r>
            <a:r>
              <a:rPr lang="de-DE" sz="2400" b="0" dirty="0" err="1" smtClean="0"/>
              <a:t>further</a:t>
            </a:r>
            <a:r>
              <a:rPr lang="de-DE" sz="2400" b="0" dirty="0" smtClean="0"/>
              <a:t> </a:t>
            </a:r>
            <a:r>
              <a:rPr lang="de-DE" sz="2400" b="0" dirty="0" err="1" smtClean="0"/>
              <a:t>enquires</a:t>
            </a:r>
            <a:r>
              <a:rPr lang="de-DE" sz="2400" b="0" dirty="0" smtClean="0"/>
              <a:t>:</a:t>
            </a:r>
          </a:p>
          <a:p>
            <a:r>
              <a:rPr lang="de-DE" sz="2400" b="0" dirty="0" smtClean="0"/>
              <a:t>Birgit Kraus</a:t>
            </a:r>
          </a:p>
          <a:p>
            <a:r>
              <a:rPr lang="de-DE" sz="2400" b="0" dirty="0" smtClean="0"/>
              <a:t>Aschaffenburg University of Applied </a:t>
            </a:r>
            <a:r>
              <a:rPr lang="de-DE" sz="2400" b="0" dirty="0" err="1" smtClean="0"/>
              <a:t>Sciences</a:t>
            </a:r>
            <a:endParaRPr lang="de-DE" sz="2400" b="0" dirty="0" smtClean="0"/>
          </a:p>
          <a:p>
            <a:r>
              <a:rPr lang="de-DE" sz="2400" b="0" dirty="0" smtClean="0">
                <a:hlinkClick r:id="rId2"/>
              </a:rPr>
              <a:t>Birgit.kraus@h-ab.de</a:t>
            </a:r>
            <a:r>
              <a:rPr lang="de-DE" sz="2400" b="0" dirty="0" smtClean="0"/>
              <a:t> </a:t>
            </a:r>
          </a:p>
          <a:p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9607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Structure</a:t>
            </a:r>
            <a:r>
              <a:rPr lang="de-DE" altLang="de-DE" dirty="0" smtClean="0"/>
              <a:t> of </a:t>
            </a:r>
            <a:r>
              <a:rPr lang="de-DE" altLang="de-DE" dirty="0" err="1" smtClean="0"/>
              <a:t>the</a:t>
            </a:r>
            <a:r>
              <a:rPr lang="de-DE" altLang="de-DE" dirty="0" smtClean="0"/>
              <a:t> </a:t>
            </a:r>
            <a:r>
              <a:rPr lang="de-DE" altLang="de-DE" dirty="0" err="1" smtClean="0"/>
              <a:t>presentation</a:t>
            </a:r>
            <a:endParaRPr lang="de-DE" altLang="de-DE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58775" lvl="1" indent="-358775" eaLnBrk="1" hangingPunct="1"/>
            <a:r>
              <a:rPr lang="en-GB" altLang="de-DE" sz="2400" dirty="0" smtClean="0"/>
              <a:t>Accreditation in Europe (brief)</a:t>
            </a:r>
          </a:p>
          <a:p>
            <a:pPr marL="358775" lvl="1" indent="-358775" eaLnBrk="1" hangingPunct="1"/>
            <a:r>
              <a:rPr lang="en-GB" altLang="de-DE" sz="2400" dirty="0" smtClean="0"/>
              <a:t>Terminology: what is a “German accreditation”?</a:t>
            </a:r>
          </a:p>
          <a:p>
            <a:pPr marL="358775" lvl="1" indent="-358775" eaLnBrk="1" hangingPunct="1"/>
            <a:r>
              <a:rPr lang="en-GB" altLang="de-DE" sz="2400" dirty="0" smtClean="0"/>
              <a:t>Specialities concerning accreditation in Germany</a:t>
            </a:r>
          </a:p>
          <a:p>
            <a:pPr marL="358775" lvl="1" indent="-358775" eaLnBrk="1" hangingPunct="1"/>
            <a:r>
              <a:rPr lang="en-GB" altLang="de-DE" sz="2400" dirty="0" smtClean="0"/>
              <a:t>Role of accreditation</a:t>
            </a:r>
          </a:p>
          <a:p>
            <a:pPr marL="358775" lvl="1" indent="-358775" eaLnBrk="1" hangingPunct="1"/>
            <a:r>
              <a:rPr lang="en-GB" altLang="de-DE" sz="2400" dirty="0" smtClean="0"/>
              <a:t>Responsibilities in accreditation</a:t>
            </a:r>
          </a:p>
          <a:p>
            <a:pPr marL="358775" lvl="1" indent="-358775" eaLnBrk="1" hangingPunct="1"/>
            <a:r>
              <a:rPr lang="en-GB" altLang="de-DE" sz="2400" dirty="0" smtClean="0"/>
              <a:t>Relevant documents</a:t>
            </a:r>
          </a:p>
          <a:p>
            <a:pPr marL="358775" lvl="1" indent="-358775" eaLnBrk="1" hangingPunct="1"/>
            <a:r>
              <a:rPr lang="en-GB" altLang="de-DE" sz="2400" dirty="0" smtClean="0"/>
              <a:t>procedures and possible results</a:t>
            </a:r>
          </a:p>
          <a:p>
            <a:pPr marL="358775" lvl="1" indent="-358775" eaLnBrk="1" hangingPunct="1"/>
            <a:r>
              <a:rPr lang="en-GB" altLang="de-DE" sz="2400" dirty="0" smtClean="0"/>
              <a:t>conditions for a successful accreditation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dirty="0" smtClean="0"/>
              <a:t>Accreditation in European higher education</a:t>
            </a:r>
          </a:p>
        </p:txBody>
      </p:sp>
      <p:sp>
        <p:nvSpPr>
          <p:cNvPr id="41987" name="Inhaltsplatzhalter 5"/>
          <p:cNvSpPr>
            <a:spLocks noGrp="1"/>
          </p:cNvSpPr>
          <p:nvPr>
            <p:ph idx="1"/>
          </p:nvPr>
        </p:nvSpPr>
        <p:spPr>
          <a:xfrm>
            <a:off x="639763" y="1430079"/>
            <a:ext cx="8915400" cy="45259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de-DE" sz="2400" b="0" dirty="0" smtClean="0"/>
              <a:t>Variety among European countries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400" dirty="0" smtClean="0">
                <a:solidFill>
                  <a:srgbClr val="000000"/>
                </a:solidFill>
              </a:rPr>
              <a:t>Auditing versus (usually national) accreditation, sometimes combination of both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400" dirty="0" smtClean="0">
                <a:solidFill>
                  <a:srgbClr val="000000"/>
                </a:solidFill>
              </a:rPr>
              <a:t>State accreditation bodies versus private non-profit accreditation bodies</a:t>
            </a:r>
            <a:endParaRPr lang="en-US" altLang="de-DE" sz="2400" b="0" dirty="0" smtClean="0"/>
          </a:p>
          <a:p>
            <a:pPr>
              <a:buFontTx/>
              <a:buChar char="•"/>
            </a:pPr>
            <a:r>
              <a:rPr lang="en-US" altLang="de-DE" sz="2400" b="0" dirty="0" smtClean="0"/>
              <a:t>Key Sources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400" dirty="0" smtClean="0"/>
              <a:t>European Standards and Guidelines and/or national standards</a:t>
            </a:r>
          </a:p>
          <a:p>
            <a:pPr>
              <a:buFontTx/>
              <a:buChar char="•"/>
            </a:pPr>
            <a:r>
              <a:rPr lang="en-US" altLang="de-DE" sz="2400" b="0" dirty="0" smtClean="0"/>
              <a:t>Peer review at HEIs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400" dirty="0" smtClean="0"/>
              <a:t>Review of the </a:t>
            </a:r>
            <a:r>
              <a:rPr lang="en-US" altLang="de-DE" sz="2400" dirty="0" err="1" smtClean="0"/>
              <a:t>programme</a:t>
            </a:r>
            <a:endParaRPr lang="en-US" altLang="de-DE" sz="24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400" dirty="0" smtClean="0"/>
              <a:t>Review of the quality management system of  the HEI</a:t>
            </a:r>
            <a:endParaRPr lang="de-DE" altLang="de-DE" sz="2400" dirty="0" smtClean="0"/>
          </a:p>
          <a:p>
            <a:r>
              <a:rPr lang="de-DE" altLang="de-DE" sz="2400" dirty="0" smtClean="0">
                <a:sym typeface="Wingdings" panose="05000000000000000000" pitchFamily="2" charset="2"/>
              </a:rPr>
              <a:t> </a:t>
            </a:r>
            <a:r>
              <a:rPr lang="en-US" altLang="de-DE" sz="2400" dirty="0" smtClean="0">
                <a:sym typeface="Wingdings" panose="05000000000000000000" pitchFamily="2" charset="2"/>
              </a:rPr>
              <a:t>Importance of follow-up and creation of a quality culture</a:t>
            </a:r>
            <a:endParaRPr lang="en-US" altLang="de-DE" sz="2400" dirty="0" smtClean="0"/>
          </a:p>
          <a:p>
            <a:endParaRPr lang="de-DE" altLang="de-DE" sz="2400" dirty="0" smtClean="0"/>
          </a:p>
          <a:p>
            <a:endParaRPr lang="en-US" altLang="de-DE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62352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“German accreditation”?</a:t>
            </a:r>
            <a:endParaRPr lang="en-GB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746877"/>
              </p:ext>
            </p:extLst>
          </p:nvPr>
        </p:nvGraphicFramePr>
        <p:xfrm>
          <a:off x="639763" y="1419725"/>
          <a:ext cx="9157380" cy="5321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2593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de-DE" dirty="0" smtClean="0"/>
              <a:t>Some specialties on Accreditation in German higher education</a:t>
            </a:r>
          </a:p>
        </p:txBody>
      </p:sp>
      <p:sp>
        <p:nvSpPr>
          <p:cNvPr id="41987" name="Inhaltsplatzhalter 5"/>
          <p:cNvSpPr>
            <a:spLocks noGrp="1"/>
          </p:cNvSpPr>
          <p:nvPr>
            <p:ph idx="1"/>
          </p:nvPr>
        </p:nvSpPr>
        <p:spPr>
          <a:xfrm>
            <a:off x="495300" y="1430079"/>
            <a:ext cx="9059863" cy="4525963"/>
          </a:xfrm>
        </p:spPr>
        <p:txBody>
          <a:bodyPr/>
          <a:lstStyle/>
          <a:p>
            <a:pPr>
              <a:buFontTx/>
              <a:buChar char="•"/>
            </a:pPr>
            <a:r>
              <a:rPr lang="en-US" altLang="de-DE" sz="2400" b="0" dirty="0" smtClean="0"/>
              <a:t>Strong role of the states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200" dirty="0" smtClean="0">
                <a:solidFill>
                  <a:srgbClr val="000000"/>
                </a:solidFill>
              </a:rPr>
              <a:t>Education is an affair of the States, therefore there are 16 (!) University Laws and sometimes even special regulations.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200" dirty="0">
                <a:solidFill>
                  <a:srgbClr val="000000"/>
                </a:solidFill>
              </a:rPr>
              <a:t>Nationwide decisions are made by the </a:t>
            </a:r>
            <a:r>
              <a:rPr lang="en-US" altLang="de-DE" sz="2200" dirty="0" smtClean="0">
                <a:solidFill>
                  <a:srgbClr val="000000"/>
                </a:solidFill>
              </a:rPr>
              <a:t>“KMK”, the Standing </a:t>
            </a:r>
            <a:r>
              <a:rPr lang="en-US" altLang="de-DE" sz="2200" dirty="0">
                <a:solidFill>
                  <a:srgbClr val="000000"/>
                </a:solidFill>
              </a:rPr>
              <a:t>Conference of the Ministers of Education and Cultural Affairs of the </a:t>
            </a:r>
            <a:r>
              <a:rPr lang="en-US" altLang="de-DE" sz="2200" dirty="0" err="1" smtClean="0">
                <a:solidFill>
                  <a:srgbClr val="000000"/>
                </a:solidFill>
              </a:rPr>
              <a:t>Länder</a:t>
            </a:r>
            <a:r>
              <a:rPr lang="en-US" altLang="de-DE" sz="2200" dirty="0" smtClean="0">
                <a:solidFill>
                  <a:srgbClr val="000000"/>
                </a:solidFill>
              </a:rPr>
              <a:t> (= States)</a:t>
            </a:r>
            <a:endParaRPr lang="en-US" altLang="de-DE" sz="2200" dirty="0" smtClean="0"/>
          </a:p>
          <a:p>
            <a:pPr>
              <a:buFontTx/>
              <a:buChar char="•"/>
            </a:pPr>
            <a:r>
              <a:rPr lang="en-US" altLang="de-DE" sz="2400" b="0" dirty="0" smtClean="0"/>
              <a:t>Bologna-Reform &amp; Accreditation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200" dirty="0" smtClean="0"/>
              <a:t>Very detailed and vast legislation on degree </a:t>
            </a:r>
            <a:r>
              <a:rPr lang="en-US" altLang="de-DE" sz="2200" dirty="0" err="1" smtClean="0"/>
              <a:t>programmes</a:t>
            </a:r>
            <a:r>
              <a:rPr lang="en-US" altLang="de-DE" sz="2200" dirty="0" smtClean="0"/>
              <a:t> and quality assurance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200" dirty="0" smtClean="0"/>
              <a:t>Very restrained interpretation of the Bologna-Declaration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200" dirty="0" smtClean="0"/>
              <a:t>Non-Profit accreditation agencies carry out the process (and took decision until 2017)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de-DE" sz="2200" dirty="0"/>
              <a:t>E</a:t>
            </a:r>
            <a:r>
              <a:rPr lang="en-US" altLang="de-DE" sz="2200" dirty="0" smtClean="0"/>
              <a:t>xperts </a:t>
            </a:r>
            <a:r>
              <a:rPr lang="en-US" altLang="de-DE" sz="2200" dirty="0"/>
              <a:t>from academia in </a:t>
            </a:r>
            <a:r>
              <a:rPr lang="en-US" altLang="de-DE" sz="2200" dirty="0" smtClean="0"/>
              <a:t>panels, </a:t>
            </a:r>
            <a:r>
              <a:rPr lang="en-US" altLang="de-DE" sz="2200" dirty="0"/>
              <a:t>commissions and executive </a:t>
            </a:r>
            <a:r>
              <a:rPr lang="en-US" altLang="de-DE" sz="2200" dirty="0" smtClean="0"/>
              <a:t>boards of </a:t>
            </a:r>
            <a:r>
              <a:rPr lang="en-US" altLang="de-DE" sz="2200" smtClean="0"/>
              <a:t>accreditation agencies</a:t>
            </a:r>
            <a:endParaRPr lang="de-DE" altLang="de-DE" sz="2200" dirty="0" smtClean="0"/>
          </a:p>
          <a:p>
            <a:endParaRPr lang="en-US" altLang="de-DE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126872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Halbbogen 60"/>
          <p:cNvSpPr/>
          <p:nvPr/>
        </p:nvSpPr>
        <p:spPr>
          <a:xfrm rot="8626751">
            <a:off x="1793875" y="1552575"/>
            <a:ext cx="688975" cy="219075"/>
          </a:xfrm>
          <a:prstGeom prst="blockArc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Wolkenförmige Legende 101"/>
          <p:cNvSpPr/>
          <p:nvPr/>
        </p:nvSpPr>
        <p:spPr bwMode="auto">
          <a:xfrm>
            <a:off x="261938" y="431800"/>
            <a:ext cx="1660525" cy="776288"/>
          </a:xfrm>
          <a:prstGeom prst="cloudCallout">
            <a:avLst>
              <a:gd name="adj1" fmla="val 25308"/>
              <a:gd name="adj2" fmla="val 113279"/>
            </a:avLst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criteria</a:t>
            </a:r>
            <a:endParaRPr kumimoji="0" lang="en-GB" sz="1500" b="0" i="0" u="none" strike="noStrike" kern="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2" name="Wolkenförmige Legende 103"/>
          <p:cNvSpPr>
            <a:spLocks noChangeArrowheads="1"/>
          </p:cNvSpPr>
          <p:nvPr/>
        </p:nvSpPr>
        <p:spPr bwMode="auto">
          <a:xfrm>
            <a:off x="8751888" y="2832100"/>
            <a:ext cx="1139825" cy="661988"/>
          </a:xfrm>
          <a:prstGeom prst="cloudCallout">
            <a:avLst>
              <a:gd name="adj1" fmla="val -26206"/>
              <a:gd name="adj2" fmla="val 125250"/>
            </a:avLst>
          </a:prstGeom>
          <a:noFill/>
          <a:ln w="9525" algn="ctr">
            <a:solidFill>
              <a:srgbClr val="009EE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500" b="0" i="0" u="none" strike="noStrike" kern="1200" cap="none" spc="0" normalizeH="0" baseline="0" dirty="0" smtClean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profile</a:t>
            </a:r>
            <a:endParaRPr kumimoji="0" lang="en-GB" altLang="de-DE" sz="15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0" name="Wolkenförmige Legende 99"/>
          <p:cNvSpPr/>
          <p:nvPr/>
        </p:nvSpPr>
        <p:spPr bwMode="auto">
          <a:xfrm>
            <a:off x="4446588" y="107950"/>
            <a:ext cx="1658937" cy="776288"/>
          </a:xfrm>
          <a:prstGeom prst="cloudCallout">
            <a:avLst>
              <a:gd name="adj1" fmla="val 59771"/>
              <a:gd name="adj2" fmla="val 62595"/>
            </a:avLst>
          </a:prstGeom>
          <a:noFill/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regulations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486" name="Titel 1"/>
          <p:cNvSpPr>
            <a:spLocks noGrp="1"/>
          </p:cNvSpPr>
          <p:nvPr>
            <p:ph type="title"/>
          </p:nvPr>
        </p:nvSpPr>
        <p:spPr>
          <a:xfrm>
            <a:off x="320675" y="5899216"/>
            <a:ext cx="8915400" cy="954087"/>
          </a:xfrm>
        </p:spPr>
        <p:txBody>
          <a:bodyPr/>
          <a:lstStyle/>
          <a:p>
            <a:pPr algn="l" eaLnBrk="1" hangingPunct="1"/>
            <a:r>
              <a:rPr lang="en-GB" altLang="de-DE" sz="2400" b="1" dirty="0" smtClean="0">
                <a:solidFill>
                  <a:srgbClr val="4D4D4D"/>
                </a:solidFill>
                <a:latin typeface="Arial" charset="0"/>
                <a:cs typeface="Arial" charset="0"/>
              </a:rPr>
              <a:t>Accreditation in Germany (until 2017)</a:t>
            </a:r>
            <a:endParaRPr lang="en-GB" altLang="de-DE" b="1" dirty="0" smtClean="0">
              <a:solidFill>
                <a:srgbClr val="4D4D4D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Pfeil nach rechts 39"/>
          <p:cNvSpPr/>
          <p:nvPr/>
        </p:nvSpPr>
        <p:spPr bwMode="auto">
          <a:xfrm>
            <a:off x="2495550" y="4768850"/>
            <a:ext cx="1482725" cy="827088"/>
          </a:xfrm>
          <a:prstGeom prst="rightArrow">
            <a:avLst/>
          </a:prstGeom>
          <a:pattFill prst="wdUpDiag">
            <a:fgClr>
              <a:srgbClr val="009EE0"/>
            </a:fgClr>
            <a:bgClr>
              <a:schemeClr val="bg1">
                <a:lumMod val="65000"/>
              </a:schemeClr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valuate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6" name="Pfeil nach links 41"/>
          <p:cNvSpPr>
            <a:spLocks noChangeArrowheads="1"/>
          </p:cNvSpPr>
          <p:nvPr/>
        </p:nvSpPr>
        <p:spPr bwMode="auto">
          <a:xfrm>
            <a:off x="5927725" y="4768850"/>
            <a:ext cx="1482725" cy="827088"/>
          </a:xfrm>
          <a:prstGeom prst="leftArrow">
            <a:avLst>
              <a:gd name="adj1" fmla="val 50000"/>
              <a:gd name="adj2" fmla="val 50021"/>
            </a:avLst>
          </a:prstGeom>
          <a:solidFill>
            <a:srgbClr val="009EE0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5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offers</a:t>
            </a:r>
            <a:endParaRPr kumimoji="0" lang="en-GB" altLang="de-DE" sz="15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" name="Abgerundetes Rechteck 42"/>
          <p:cNvSpPr/>
          <p:nvPr/>
        </p:nvSpPr>
        <p:spPr bwMode="auto">
          <a:xfrm>
            <a:off x="312738" y="4049713"/>
            <a:ext cx="2144712" cy="1979612"/>
          </a:xfrm>
          <a:prstGeom prst="roundRect">
            <a:avLst/>
          </a:prstGeom>
          <a:pattFill prst="wdUpDiag">
            <a:fgClr>
              <a:srgbClr val="009EE0"/>
            </a:fgClr>
            <a:bgClr>
              <a:schemeClr val="bg1">
                <a:lumMod val="65000"/>
              </a:schemeClr>
            </a:bgClr>
          </a:patt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2000" tIns="0" rIns="360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at least 2-3 professors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solidFill>
                  <a:prstClr val="white"/>
                </a:solidFill>
              </a:rPr>
              <a:t>1 professional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solidFill>
                  <a:prstClr val="white"/>
                </a:solidFill>
              </a:rPr>
              <a:t>1 </a:t>
            </a: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student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8" name="Abgerundetes Rechteck 43"/>
          <p:cNvSpPr>
            <a:spLocks noChangeArrowheads="1"/>
          </p:cNvSpPr>
          <p:nvPr/>
        </p:nvSpPr>
        <p:spPr bwMode="auto">
          <a:xfrm>
            <a:off x="7448550" y="4049713"/>
            <a:ext cx="2144713" cy="1979612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72000" tIns="0" rIns="3600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1400" b="0" i="0" u="none" strike="noStrike" kern="1200" cap="none" spc="0" normalizeH="0" baseline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1400" b="0" i="0" u="none" strike="noStrike" kern="1200" cap="none" spc="0" normalizeH="0" baseline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Executive Board</a:t>
            </a: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committees</a:t>
            </a:r>
            <a:endParaRPr lang="en-GB" altLang="de-DE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department</a:t>
            </a:r>
            <a:endParaRPr lang="en-GB" altLang="de-DE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>
                <a:solidFill>
                  <a:srgbClr val="FFFFFF"/>
                </a:solidFill>
                <a:latin typeface="Arial" charset="0"/>
                <a:cs typeface="Arial" charset="0"/>
              </a:rPr>
              <a:t>p</a:t>
            </a: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artners</a:t>
            </a:r>
            <a:endParaRPr lang="en-GB" altLang="de-DE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5" name="Ellipse 44"/>
          <p:cNvSpPr/>
          <p:nvPr/>
        </p:nvSpPr>
        <p:spPr bwMode="auto">
          <a:xfrm>
            <a:off x="3978275" y="4337050"/>
            <a:ext cx="1911350" cy="1763713"/>
          </a:xfrm>
          <a:prstGeom prst="ellipse">
            <a:avLst/>
          </a:prstGeom>
          <a:pattFill prst="wdUpDiag">
            <a:fgClr>
              <a:srgbClr val="009EE0"/>
            </a:fgClr>
            <a:bgClr>
              <a:schemeClr val="bg1">
                <a:lumMod val="65000"/>
              </a:schemeClr>
            </a:bgClr>
          </a:pattFill>
          <a:ln w="9525" cap="flat" cmpd="sng" algn="ctr">
            <a:solidFill>
              <a:srgbClr val="FF9900">
                <a:alpha val="8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Degree </a:t>
            </a:r>
            <a:br>
              <a:rPr kumimoji="0" lang="en-GB" sz="1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sz="1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programme/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QA-system </a:t>
            </a:r>
            <a:br>
              <a:rPr kumimoji="0" lang="en-GB" sz="1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GB" sz="18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degrees</a:t>
            </a: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Abgerundetes Rechteck 45"/>
          <p:cNvSpPr/>
          <p:nvPr/>
        </p:nvSpPr>
        <p:spPr bwMode="auto">
          <a:xfrm>
            <a:off x="312738" y="4032250"/>
            <a:ext cx="2144712" cy="53975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Expert Panel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21" name="Abgerundetes Rechteck 46"/>
          <p:cNvSpPr>
            <a:spLocks noChangeArrowheads="1"/>
          </p:cNvSpPr>
          <p:nvPr/>
        </p:nvSpPr>
        <p:spPr bwMode="auto">
          <a:xfrm>
            <a:off x="7448550" y="4049713"/>
            <a:ext cx="2144713" cy="5397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14400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HEI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" name="Abgerundetes Rechteck 47"/>
          <p:cNvSpPr/>
          <p:nvPr/>
        </p:nvSpPr>
        <p:spPr bwMode="auto">
          <a:xfrm>
            <a:off x="3860800" y="1709738"/>
            <a:ext cx="2144713" cy="1260475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algn="ct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600" dirty="0">
                <a:solidFill>
                  <a:srgbClr val="FFFFFF"/>
                </a:solidFill>
              </a:rPr>
              <a:t>Commissions and </a:t>
            </a:r>
            <a:r>
              <a:rPr lang="en-GB" sz="1600" dirty="0" smtClean="0">
                <a:solidFill>
                  <a:srgbClr val="FFFFFF"/>
                </a:solidFill>
              </a:rPr>
              <a:t>Committees</a:t>
            </a:r>
            <a:endParaRPr kumimoji="0" lang="en-GB" sz="1600" b="0" i="0" u="none" strike="noStrike" kern="1200" cap="none" spc="0" normalizeH="0" baseline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Abgerundetes Rechteck 48"/>
          <p:cNvSpPr/>
          <p:nvPr/>
        </p:nvSpPr>
        <p:spPr bwMode="auto">
          <a:xfrm>
            <a:off x="3860800" y="1709738"/>
            <a:ext cx="2144713" cy="53975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400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Accreditation Agency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0" name="Pfeil nach links 49"/>
          <p:cNvSpPr/>
          <p:nvPr/>
        </p:nvSpPr>
        <p:spPr bwMode="auto">
          <a:xfrm rot="-5400000">
            <a:off x="4230688" y="3222625"/>
            <a:ext cx="1366838" cy="896937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solidFill>
                  <a:prstClr val="white"/>
                </a:solidFill>
              </a:rPr>
              <a:t>decides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1" name="Pfeil nach rechts 50"/>
          <p:cNvSpPr/>
          <p:nvPr/>
        </p:nvSpPr>
        <p:spPr bwMode="auto">
          <a:xfrm>
            <a:off x="2378075" y="1938338"/>
            <a:ext cx="1400175" cy="465137"/>
          </a:xfrm>
          <a:prstGeom prst="rightArrow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controls</a:t>
            </a:r>
            <a:endParaRPr kumimoji="0" lang="en-GB" sz="13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26" name="Pfeil nach links 52"/>
          <p:cNvSpPr>
            <a:spLocks noChangeArrowheads="1"/>
          </p:cNvSpPr>
          <p:nvPr/>
        </p:nvSpPr>
        <p:spPr bwMode="auto">
          <a:xfrm rot="2400000">
            <a:off x="6278563" y="2862263"/>
            <a:ext cx="1482725" cy="827087"/>
          </a:xfrm>
          <a:prstGeom prst="leftArrow">
            <a:avLst>
              <a:gd name="adj1" fmla="val 50000"/>
              <a:gd name="adj2" fmla="val 50022"/>
            </a:avLst>
          </a:prstGeom>
          <a:solidFill>
            <a:srgbClr val="009EE0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applies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" name="Wolke 53"/>
          <p:cNvSpPr/>
          <p:nvPr/>
        </p:nvSpPr>
        <p:spPr>
          <a:xfrm>
            <a:off x="9525" y="1619250"/>
            <a:ext cx="2212975" cy="1122363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University Accreditation Council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5" name="Wolke 54"/>
          <p:cNvSpPr/>
          <p:nvPr/>
        </p:nvSpPr>
        <p:spPr>
          <a:xfrm>
            <a:off x="2163763" y="647701"/>
            <a:ext cx="2489828" cy="1062037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“KMK” - Standing conference of state ministers of educ.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Wolke 55"/>
          <p:cNvSpPr/>
          <p:nvPr/>
        </p:nvSpPr>
        <p:spPr>
          <a:xfrm>
            <a:off x="6200775" y="930275"/>
            <a:ext cx="1341438" cy="555625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states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" name="Wolkenförmige Legende 102"/>
          <p:cNvSpPr/>
          <p:nvPr/>
        </p:nvSpPr>
        <p:spPr bwMode="auto">
          <a:xfrm>
            <a:off x="4446588" y="107950"/>
            <a:ext cx="1658937" cy="776288"/>
          </a:xfrm>
          <a:prstGeom prst="cloudCallout">
            <a:avLst>
              <a:gd name="adj1" fmla="val -50799"/>
              <a:gd name="adj2" fmla="val 67885"/>
            </a:avLst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050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0" y="107950"/>
            <a:ext cx="1444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Pfeil nach rechts 25"/>
          <p:cNvSpPr/>
          <p:nvPr/>
        </p:nvSpPr>
        <p:spPr bwMode="auto">
          <a:xfrm rot="2418929">
            <a:off x="5910263" y="3408363"/>
            <a:ext cx="1482725" cy="827087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50" dirty="0">
                <a:solidFill>
                  <a:prstClr val="white"/>
                </a:solidFill>
              </a:rPr>
              <a:t>c</a:t>
            </a:r>
            <a:r>
              <a:rPr kumimoji="0" lang="en-GB" sz="155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ounsels</a:t>
            </a:r>
            <a:r>
              <a:rPr kumimoji="0" lang="en-GB" sz="155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on procedure</a:t>
            </a:r>
            <a:endParaRPr kumimoji="0" lang="en-GB" sz="155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19" name="Halbbogen 18"/>
          <p:cNvSpPr/>
          <p:nvPr/>
        </p:nvSpPr>
        <p:spPr>
          <a:xfrm rot="19346831">
            <a:off x="1793875" y="1549400"/>
            <a:ext cx="688975" cy="220663"/>
          </a:xfrm>
          <a:prstGeom prst="blockArc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Pfeil nach links 61"/>
          <p:cNvSpPr/>
          <p:nvPr/>
        </p:nvSpPr>
        <p:spPr bwMode="auto">
          <a:xfrm rot="19215725">
            <a:off x="2619375" y="3405188"/>
            <a:ext cx="1481138" cy="827087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rgbClr val="FF9900">
                <a:alpha val="8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supports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Wolkenförmige Legende 103"/>
          <p:cNvSpPr>
            <a:spLocks noChangeArrowheads="1"/>
          </p:cNvSpPr>
          <p:nvPr/>
        </p:nvSpPr>
        <p:spPr bwMode="auto">
          <a:xfrm>
            <a:off x="7542213" y="2832100"/>
            <a:ext cx="1209675" cy="661988"/>
          </a:xfrm>
          <a:prstGeom prst="cloudCallout">
            <a:avLst>
              <a:gd name="adj1" fmla="val -279"/>
              <a:gd name="adj2" fmla="val 123857"/>
            </a:avLst>
          </a:prstGeom>
          <a:noFill/>
          <a:ln w="9525" algn="ctr">
            <a:solidFill>
              <a:srgbClr val="009EE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500" b="0" i="0" u="none" strike="noStrike" kern="1200" cap="none" spc="0" normalizeH="0" baseline="0" dirty="0" smtClean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stake-holder</a:t>
            </a:r>
            <a:endParaRPr kumimoji="0" lang="en-GB" altLang="de-DE" sz="15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1" name="Wolke 30"/>
          <p:cNvSpPr/>
          <p:nvPr/>
        </p:nvSpPr>
        <p:spPr>
          <a:xfrm>
            <a:off x="8307388" y="1941513"/>
            <a:ext cx="1322387" cy="657225"/>
          </a:xfrm>
          <a:prstGeom prst="cloud">
            <a:avLst/>
          </a:prstGeom>
          <a:solidFill>
            <a:srgbClr val="009EE0"/>
          </a:solidFill>
          <a:ln>
            <a:solidFill>
              <a:srgbClr val="009E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0" lang="en-GB" sz="1600" b="0" i="0" u="none" strike="noStrike" kern="1200" cap="none" spc="0" normalizeH="0" baseline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sso</a:t>
            </a: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b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GB" sz="1600" b="0" i="0" u="none" strike="noStrike" kern="1200" cap="none" spc="0" normalizeH="0" baseline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ciations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09" name="Pfeil nach rechts 29"/>
          <p:cNvSpPr>
            <a:spLocks noChangeArrowheads="1"/>
          </p:cNvSpPr>
          <p:nvPr/>
        </p:nvSpPr>
        <p:spPr bwMode="auto">
          <a:xfrm rot="8389014" flipH="1">
            <a:off x="2116138" y="2913063"/>
            <a:ext cx="1651000" cy="827087"/>
          </a:xfrm>
          <a:prstGeom prst="rightArrow">
            <a:avLst>
              <a:gd name="adj1" fmla="val 50000"/>
              <a:gd name="adj2" fmla="val 50043"/>
            </a:avLst>
          </a:prstGeom>
          <a:pattFill prst="dkVert">
            <a:fgClr>
              <a:srgbClr val="009EE0"/>
            </a:fgClr>
            <a:bgClr>
              <a:srgbClr val="A6A6A6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15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510" name="Textfeld 31"/>
          <p:cNvSpPr txBox="1">
            <a:spLocks noChangeArrowheads="1"/>
          </p:cNvSpPr>
          <p:nvPr/>
        </p:nvSpPr>
        <p:spPr bwMode="auto">
          <a:xfrm rot="-2386832">
            <a:off x="2212975" y="3157330"/>
            <a:ext cx="14668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report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511" name="Textfeld 32"/>
          <p:cNvSpPr txBox="1">
            <a:spLocks noChangeArrowheads="1"/>
          </p:cNvSpPr>
          <p:nvPr/>
        </p:nvSpPr>
        <p:spPr bwMode="auto">
          <a:xfrm>
            <a:off x="8280400" y="754063"/>
            <a:ext cx="1330325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900" b="0" i="0" u="none" strike="noStrike" kern="1200" cap="none" spc="0" normalizeH="0" baseline="0" dirty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Birgit Kraus, HQM</a:t>
            </a:r>
            <a:endParaRPr kumimoji="0" lang="en-GB" altLang="de-DE" sz="900" b="0" i="0" u="none" strike="noStrike" kern="1200" cap="none" spc="0" normalizeH="0" baseline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4" name="Wolke 33"/>
          <p:cNvSpPr/>
          <p:nvPr/>
        </p:nvSpPr>
        <p:spPr>
          <a:xfrm>
            <a:off x="6894513" y="1979613"/>
            <a:ext cx="1220787" cy="647700"/>
          </a:xfrm>
          <a:prstGeom prst="cloud">
            <a:avLst/>
          </a:prstGeom>
          <a:solidFill>
            <a:srgbClr val="009EE0"/>
          </a:solidFill>
          <a:ln>
            <a:solidFill>
              <a:srgbClr val="009E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 Rectors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75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Wolkenförmige Legende 102"/>
          <p:cNvSpPr/>
          <p:nvPr/>
        </p:nvSpPr>
        <p:spPr bwMode="auto">
          <a:xfrm>
            <a:off x="4446588" y="107950"/>
            <a:ext cx="1658937" cy="776288"/>
          </a:xfrm>
          <a:prstGeom prst="cloudCallout">
            <a:avLst>
              <a:gd name="adj1" fmla="val -50799"/>
              <a:gd name="adj2" fmla="val 67885"/>
            </a:avLst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" name="Halbbogen 50"/>
          <p:cNvSpPr/>
          <p:nvPr/>
        </p:nvSpPr>
        <p:spPr>
          <a:xfrm rot="11037752">
            <a:off x="3965576" y="348315"/>
            <a:ext cx="688975" cy="219075"/>
          </a:xfrm>
          <a:prstGeom prst="blockArc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Halbbogen 52"/>
          <p:cNvSpPr/>
          <p:nvPr/>
        </p:nvSpPr>
        <p:spPr>
          <a:xfrm rot="10964499">
            <a:off x="5974832" y="367263"/>
            <a:ext cx="688975" cy="219075"/>
          </a:xfrm>
          <a:prstGeom prst="blockArc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495549" y="1709739"/>
            <a:ext cx="195000" cy="432000"/>
          </a:xfrm>
          <a:prstGeom prst="rect">
            <a:avLst/>
          </a:prstGeom>
          <a:pattFill prst="wdUpDiag">
            <a:fgClr>
              <a:srgbClr val="009EE0"/>
            </a:fgClr>
            <a:bgClr>
              <a:srgbClr val="A6A6A6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Wolkenförmige Legende 101"/>
          <p:cNvSpPr/>
          <p:nvPr/>
        </p:nvSpPr>
        <p:spPr bwMode="auto">
          <a:xfrm>
            <a:off x="670962" y="100931"/>
            <a:ext cx="1660525" cy="776288"/>
          </a:xfrm>
          <a:prstGeom prst="cloudCallout">
            <a:avLst>
              <a:gd name="adj1" fmla="val -14635"/>
              <a:gd name="adj2" fmla="val 125570"/>
            </a:avLst>
          </a:prstGeom>
          <a:noFill/>
          <a:ln w="9525" cap="flat" cmpd="sng" algn="ctr">
            <a:solidFill>
              <a:srgbClr val="009E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500" kern="0" dirty="0" smtClean="0">
                <a:solidFill>
                  <a:srgbClr val="009EE0"/>
                </a:solidFill>
              </a:rPr>
              <a:t>Criteria</a:t>
            </a:r>
            <a:endParaRPr kumimoji="0" lang="en-GB" sz="1500" b="0" i="0" u="none" strike="noStrike" kern="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2" name="Wolkenförmige Legende 103"/>
          <p:cNvSpPr>
            <a:spLocks noChangeArrowheads="1"/>
          </p:cNvSpPr>
          <p:nvPr/>
        </p:nvSpPr>
        <p:spPr bwMode="auto">
          <a:xfrm>
            <a:off x="8751901" y="2831856"/>
            <a:ext cx="1139969" cy="662911"/>
          </a:xfrm>
          <a:prstGeom prst="cloudCallout">
            <a:avLst>
              <a:gd name="adj1" fmla="val -26206"/>
              <a:gd name="adj2" fmla="val 125250"/>
            </a:avLst>
          </a:prstGeom>
          <a:noFill/>
          <a:ln w="9525" algn="ctr">
            <a:solidFill>
              <a:srgbClr val="009EE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profile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00" name="Wolkenförmige Legende 99"/>
          <p:cNvSpPr/>
          <p:nvPr/>
        </p:nvSpPr>
        <p:spPr bwMode="auto">
          <a:xfrm>
            <a:off x="4310062" y="107950"/>
            <a:ext cx="1991604" cy="822326"/>
          </a:xfrm>
          <a:prstGeom prst="cloudCallout">
            <a:avLst>
              <a:gd name="adj1" fmla="val 59771"/>
              <a:gd name="adj2" fmla="val 62595"/>
            </a:avLst>
          </a:prstGeom>
          <a:solidFill>
            <a:schemeClr val="bg1"/>
          </a:solidFill>
          <a:ln w="9525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state contract &amp; legislative decree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4" name="Titel 1"/>
          <p:cNvSpPr>
            <a:spLocks noGrp="1"/>
          </p:cNvSpPr>
          <p:nvPr>
            <p:ph type="title"/>
          </p:nvPr>
        </p:nvSpPr>
        <p:spPr>
          <a:xfrm>
            <a:off x="320675" y="5867728"/>
            <a:ext cx="8915400" cy="971757"/>
          </a:xfrm>
        </p:spPr>
        <p:txBody>
          <a:bodyPr/>
          <a:lstStyle/>
          <a:p>
            <a:pPr algn="l" eaLnBrk="1" hangingPunct="1"/>
            <a:r>
              <a:rPr lang="en-GB" altLang="de-DE" sz="2400" b="1" dirty="0" smtClean="0">
                <a:solidFill>
                  <a:srgbClr val="4D4D4D"/>
                </a:solidFill>
                <a:latin typeface="Arial" charset="0"/>
                <a:cs typeface="Arial" charset="0"/>
              </a:rPr>
              <a:t>Accreditation in Germany (2018 onwards)</a:t>
            </a:r>
            <a:endParaRPr lang="en-GB" altLang="de-DE" b="1" dirty="0" smtClean="0">
              <a:solidFill>
                <a:srgbClr val="4D4D4D"/>
              </a:solidFill>
              <a:latin typeface="Arial" charset="0"/>
              <a:cs typeface="Arial" charset="0"/>
            </a:endParaRPr>
          </a:p>
        </p:txBody>
      </p:sp>
      <p:sp>
        <p:nvSpPr>
          <p:cNvPr id="40" name="Pfeil nach rechts 39"/>
          <p:cNvSpPr/>
          <p:nvPr/>
        </p:nvSpPr>
        <p:spPr bwMode="auto">
          <a:xfrm>
            <a:off x="2495551" y="4768850"/>
            <a:ext cx="1482725" cy="827088"/>
          </a:xfrm>
          <a:prstGeom prst="rightArrow">
            <a:avLst/>
          </a:prstGeom>
          <a:pattFill prst="wdUpDiag">
            <a:fgClr>
              <a:srgbClr val="009EE0"/>
            </a:fgClr>
            <a:bgClr>
              <a:schemeClr val="bg1">
                <a:lumMod val="65000"/>
              </a:schemeClr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valuate content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16" name="Pfeil nach links 41"/>
          <p:cNvSpPr>
            <a:spLocks noChangeArrowheads="1"/>
          </p:cNvSpPr>
          <p:nvPr/>
        </p:nvSpPr>
        <p:spPr bwMode="auto">
          <a:xfrm>
            <a:off x="5927726" y="4768850"/>
            <a:ext cx="1482725" cy="827088"/>
          </a:xfrm>
          <a:prstGeom prst="leftArrow">
            <a:avLst>
              <a:gd name="adj1" fmla="val 50000"/>
              <a:gd name="adj2" fmla="val 50021"/>
            </a:avLst>
          </a:prstGeom>
          <a:solidFill>
            <a:srgbClr val="009EE0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offers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3" name="Abgerundetes Rechteck 42"/>
          <p:cNvSpPr/>
          <p:nvPr/>
        </p:nvSpPr>
        <p:spPr bwMode="auto">
          <a:xfrm>
            <a:off x="312738" y="4049713"/>
            <a:ext cx="2144712" cy="1979612"/>
          </a:xfrm>
          <a:prstGeom prst="roundRect">
            <a:avLst/>
          </a:prstGeom>
          <a:pattFill prst="wdUpDiag">
            <a:fgClr>
              <a:srgbClr val="009EE0"/>
            </a:fgClr>
            <a:bgClr>
              <a:schemeClr val="bg1">
                <a:lumMod val="65000"/>
              </a:schemeClr>
            </a:bgClr>
          </a:patt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72000" tIns="0" rIns="360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600" dirty="0">
                <a:solidFill>
                  <a:prstClr val="white"/>
                </a:solidFill>
              </a:rPr>
              <a:t>at least 2-3 </a:t>
            </a:r>
            <a:r>
              <a:rPr lang="en-GB" sz="1600" dirty="0" smtClean="0">
                <a:solidFill>
                  <a:prstClr val="white"/>
                </a:solidFill>
              </a:rPr>
              <a:t>professors</a:t>
            </a:r>
            <a:endParaRPr lang="en-GB" sz="1600" dirty="0">
              <a:solidFill>
                <a:prstClr val="white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600" dirty="0">
                <a:solidFill>
                  <a:prstClr val="white"/>
                </a:solidFill>
              </a:rPr>
              <a:t>1 </a:t>
            </a:r>
            <a:r>
              <a:rPr lang="en-GB" sz="1600" dirty="0" smtClean="0">
                <a:solidFill>
                  <a:prstClr val="white"/>
                </a:solidFill>
              </a:rPr>
              <a:t>professional</a:t>
            </a:r>
            <a:endParaRPr lang="en-GB" sz="1600" dirty="0">
              <a:solidFill>
                <a:prstClr val="white"/>
              </a:solidFill>
            </a:endParaRPr>
          </a:p>
          <a:p>
            <a:pPr lvl="0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600" dirty="0">
                <a:solidFill>
                  <a:prstClr val="white"/>
                </a:solidFill>
              </a:rPr>
              <a:t>1 </a:t>
            </a:r>
            <a:r>
              <a:rPr lang="en-GB" sz="1600" dirty="0" smtClean="0">
                <a:solidFill>
                  <a:prstClr val="white"/>
                </a:solidFill>
              </a:rPr>
              <a:t>student</a:t>
            </a:r>
            <a:endParaRPr lang="en-GB" sz="1600" dirty="0">
              <a:solidFill>
                <a:prstClr val="white"/>
              </a:solidFill>
            </a:endParaRPr>
          </a:p>
        </p:txBody>
      </p:sp>
      <p:sp>
        <p:nvSpPr>
          <p:cNvPr id="17418" name="Abgerundetes Rechteck 43"/>
          <p:cNvSpPr>
            <a:spLocks noChangeArrowheads="1"/>
          </p:cNvSpPr>
          <p:nvPr/>
        </p:nvSpPr>
        <p:spPr bwMode="auto">
          <a:xfrm>
            <a:off x="7448551" y="4049713"/>
            <a:ext cx="2144713" cy="1979612"/>
          </a:xfrm>
          <a:prstGeom prst="roundRect">
            <a:avLst>
              <a:gd name="adj" fmla="val 16667"/>
            </a:avLst>
          </a:prstGeom>
          <a:solidFill>
            <a:srgbClr val="009EE0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72000" tIns="0" rIns="3600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1400" b="0" i="0" u="none" strike="noStrike" kern="1200" cap="none" spc="0" normalizeH="0" baseline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altLang="de-DE" sz="1400" b="0" i="0" u="none" strike="noStrike" kern="1200" cap="none" spc="0" normalizeH="0" baseline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>
                <a:solidFill>
                  <a:srgbClr val="FFFFFF"/>
                </a:solidFill>
                <a:latin typeface="Arial" charset="0"/>
                <a:cs typeface="Arial" charset="0"/>
              </a:rPr>
              <a:t>Executive Board</a:t>
            </a: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committees</a:t>
            </a:r>
            <a:endParaRPr lang="en-GB" altLang="de-DE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department</a:t>
            </a:r>
            <a:endParaRPr lang="en-GB" altLang="de-DE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lvl="0" eaLnBrk="1" fontAlgn="auto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en-GB" altLang="de-DE" sz="1600" dirty="0" smtClean="0">
                <a:solidFill>
                  <a:srgbClr val="FFFFFF"/>
                </a:solidFill>
                <a:latin typeface="Arial" charset="0"/>
                <a:cs typeface="Arial" charset="0"/>
              </a:rPr>
              <a:t>partners</a:t>
            </a:r>
            <a:endParaRPr lang="en-GB" altLang="de-DE" sz="1600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5" name="Ellipse 44"/>
          <p:cNvSpPr/>
          <p:nvPr/>
        </p:nvSpPr>
        <p:spPr bwMode="auto">
          <a:xfrm>
            <a:off x="3978274" y="4337050"/>
            <a:ext cx="1911000" cy="1764000"/>
          </a:xfrm>
          <a:prstGeom prst="ellipse">
            <a:avLst/>
          </a:prstGeom>
          <a:pattFill prst="wdUpDiag">
            <a:fgClr>
              <a:srgbClr val="009EE0"/>
            </a:fgClr>
            <a:bgClr>
              <a:schemeClr val="bg1">
                <a:lumMod val="65000"/>
              </a:schemeClr>
            </a:bgClr>
          </a:pattFill>
          <a:ln w="9525" cap="flat" cmpd="sng" algn="ctr">
            <a:solidFill>
              <a:srgbClr val="FF9900">
                <a:alpha val="8000"/>
              </a:srgb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rIns="0"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prstClr val="white"/>
                </a:solidFill>
              </a:rPr>
              <a:t>Degree </a:t>
            </a:r>
            <a:br>
              <a:rPr lang="en-GB" dirty="0">
                <a:solidFill>
                  <a:prstClr val="white"/>
                </a:solidFill>
              </a:rPr>
            </a:br>
            <a:r>
              <a:rPr lang="en-GB" dirty="0">
                <a:solidFill>
                  <a:prstClr val="white"/>
                </a:solidFill>
              </a:rPr>
              <a:t>programme/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prstClr val="white"/>
                </a:solidFill>
              </a:rPr>
              <a:t>QA-system </a:t>
            </a:r>
            <a:br>
              <a:rPr lang="en-GB" dirty="0">
                <a:solidFill>
                  <a:prstClr val="white"/>
                </a:solidFill>
              </a:rPr>
            </a:br>
            <a:r>
              <a:rPr lang="en-GB" dirty="0">
                <a:solidFill>
                  <a:prstClr val="white"/>
                </a:solidFill>
              </a:rPr>
              <a:t>for </a:t>
            </a:r>
            <a:r>
              <a:rPr lang="en-GB" dirty="0" smtClean="0">
                <a:solidFill>
                  <a:prstClr val="white"/>
                </a:solidFill>
              </a:rPr>
              <a:t>degrees</a:t>
            </a:r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46" name="Abgerundetes Rechteck 45"/>
          <p:cNvSpPr/>
          <p:nvPr/>
        </p:nvSpPr>
        <p:spPr bwMode="auto">
          <a:xfrm>
            <a:off x="312738" y="4032250"/>
            <a:ext cx="2144712" cy="53975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Expert</a:t>
            </a:r>
            <a:r>
              <a:rPr kumimoji="0" lang="en-GB" sz="1600" b="0" i="0" u="none" strike="noStrike" kern="1200" cap="none" spc="0" normalizeH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Panel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21" name="Abgerundetes Rechteck 46"/>
          <p:cNvSpPr>
            <a:spLocks noChangeArrowheads="1"/>
          </p:cNvSpPr>
          <p:nvPr/>
        </p:nvSpPr>
        <p:spPr bwMode="auto">
          <a:xfrm>
            <a:off x="7448551" y="4049713"/>
            <a:ext cx="2144713" cy="5397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14400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HEI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8" name="Abgerundetes Rechteck 47"/>
          <p:cNvSpPr/>
          <p:nvPr/>
        </p:nvSpPr>
        <p:spPr bwMode="auto">
          <a:xfrm>
            <a:off x="3860801" y="1709740"/>
            <a:ext cx="2144713" cy="1260475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Executive Council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(administrative office)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Abgerundetes Rechteck 48"/>
          <p:cNvSpPr/>
          <p:nvPr/>
        </p:nvSpPr>
        <p:spPr bwMode="auto">
          <a:xfrm>
            <a:off x="3860801" y="1709738"/>
            <a:ext cx="2144713" cy="53975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4400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5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University Accreditation Council</a:t>
            </a:r>
            <a:endParaRPr kumimoji="0" lang="en-GB" sz="155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0" name="Pfeil nach links 49"/>
          <p:cNvSpPr/>
          <p:nvPr/>
        </p:nvSpPr>
        <p:spPr bwMode="auto">
          <a:xfrm rot="-5400000">
            <a:off x="4230688" y="3222625"/>
            <a:ext cx="1366838" cy="896937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prstClr val="white"/>
                </a:solidFill>
              </a:rPr>
              <a:t>d</a:t>
            </a:r>
            <a:r>
              <a:rPr lang="en-GB" sz="1400" dirty="0" smtClean="0">
                <a:solidFill>
                  <a:prstClr val="white"/>
                </a:solidFill>
              </a:rPr>
              <a:t>ecides</a:t>
            </a:r>
            <a:endParaRPr kumimoji="0" lang="en-GB" sz="14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426" name="Pfeil nach links 52"/>
          <p:cNvSpPr>
            <a:spLocks noChangeArrowheads="1"/>
          </p:cNvSpPr>
          <p:nvPr/>
        </p:nvSpPr>
        <p:spPr bwMode="auto">
          <a:xfrm rot="2400000">
            <a:off x="5748415" y="3311290"/>
            <a:ext cx="1663866" cy="827087"/>
          </a:xfrm>
          <a:prstGeom prst="leftArrow">
            <a:avLst>
              <a:gd name="adj1" fmla="val 50000"/>
              <a:gd name="adj2" fmla="val 50022"/>
            </a:avLst>
          </a:prstGeom>
          <a:solidFill>
            <a:srgbClr val="009EE0"/>
          </a:solidFill>
          <a:ln w="9525" algn="ctr">
            <a:solidFill>
              <a:srgbClr val="009EE0"/>
            </a:solidFill>
            <a:round/>
            <a:headEnd/>
            <a:tailEnd/>
          </a:ln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applies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5" name="Wolke 54"/>
          <p:cNvSpPr/>
          <p:nvPr/>
        </p:nvSpPr>
        <p:spPr>
          <a:xfrm>
            <a:off x="1825082" y="741246"/>
            <a:ext cx="2502138" cy="992673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5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“KMK” - Standing conference of state </a:t>
            </a:r>
            <a:r>
              <a:rPr lang="en-GB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 of educ.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6" name="Wolke 55"/>
          <p:cNvSpPr/>
          <p:nvPr/>
        </p:nvSpPr>
        <p:spPr>
          <a:xfrm>
            <a:off x="6200776" y="930277"/>
            <a:ext cx="1341438" cy="555625"/>
          </a:xfrm>
          <a:prstGeom prst="cloud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States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32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1" y="107950"/>
            <a:ext cx="1444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olkenförmige Legende 103"/>
          <p:cNvSpPr>
            <a:spLocks noChangeArrowheads="1"/>
          </p:cNvSpPr>
          <p:nvPr/>
        </p:nvSpPr>
        <p:spPr bwMode="auto">
          <a:xfrm>
            <a:off x="7542215" y="2831856"/>
            <a:ext cx="1209686" cy="662911"/>
          </a:xfrm>
          <a:prstGeom prst="cloudCallout">
            <a:avLst>
              <a:gd name="adj1" fmla="val -279"/>
              <a:gd name="adj2" fmla="val 123857"/>
            </a:avLst>
          </a:prstGeom>
          <a:noFill/>
          <a:ln w="9525" algn="ctr">
            <a:solidFill>
              <a:srgbClr val="009EE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de-DE" sz="1600" b="0" i="0" u="none" strike="noStrike" kern="1200" cap="none" spc="0" normalizeH="0" baseline="0" dirty="0" smtClean="0">
                <a:ln>
                  <a:noFill/>
                </a:ln>
                <a:solidFill>
                  <a:srgbClr val="009EE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Stake-holder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1" name="Abgerundetes Rechteck 40"/>
          <p:cNvSpPr/>
          <p:nvPr/>
        </p:nvSpPr>
        <p:spPr bwMode="auto">
          <a:xfrm>
            <a:off x="1169403" y="2557221"/>
            <a:ext cx="1326147" cy="288032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0" rIns="0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solidFill>
                  <a:srgbClr val="FFFFFF"/>
                </a:solidFill>
              </a:rPr>
              <a:t>Agency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42" name="Pfeil nach rechts 41"/>
          <p:cNvSpPr/>
          <p:nvPr/>
        </p:nvSpPr>
        <p:spPr bwMode="auto">
          <a:xfrm rot="5400000">
            <a:off x="1226129" y="3189516"/>
            <a:ext cx="1054090" cy="503898"/>
          </a:xfrm>
          <a:prstGeom prst="rightArrow">
            <a:avLst/>
          </a:prstGeom>
          <a:noFill/>
          <a:ln w="9525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supports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>
                  <a:lumMod val="6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4" name="Wolke 43"/>
          <p:cNvSpPr/>
          <p:nvPr/>
        </p:nvSpPr>
        <p:spPr>
          <a:xfrm>
            <a:off x="25180" y="1624762"/>
            <a:ext cx="1795463" cy="757238"/>
          </a:xfrm>
          <a:prstGeom prst="cloud">
            <a:avLst/>
          </a:prstGeom>
          <a:solidFill>
            <a:srgbClr val="009EE0"/>
          </a:solidFill>
          <a:ln>
            <a:solidFill>
              <a:srgbClr val="009E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German Rectors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Pfeil nach rechts 46"/>
          <p:cNvSpPr/>
          <p:nvPr/>
        </p:nvSpPr>
        <p:spPr bwMode="auto">
          <a:xfrm rot="5400000">
            <a:off x="-76348" y="2969251"/>
            <a:ext cx="1494618" cy="503898"/>
          </a:xfrm>
          <a:prstGeom prst="rightArrow">
            <a:avLst/>
          </a:prstGeom>
          <a:noFill/>
          <a:ln w="9525" cap="flat" cmpd="sng" algn="ctr">
            <a:solidFill>
              <a:srgbClr val="009E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dirty="0" smtClean="0">
                <a:solidFill>
                  <a:srgbClr val="009EE0"/>
                </a:solidFill>
              </a:rPr>
              <a:t>sets criteria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srgbClr val="009EE0"/>
              </a:solidFill>
              <a:effectLst/>
              <a:uLnTx/>
              <a:uFillTx/>
            </a:endParaRPr>
          </a:p>
        </p:txBody>
      </p:sp>
      <p:sp>
        <p:nvSpPr>
          <p:cNvPr id="52" name="Pfeil nach rechts 51"/>
          <p:cNvSpPr/>
          <p:nvPr/>
        </p:nvSpPr>
        <p:spPr bwMode="auto">
          <a:xfrm>
            <a:off x="2017683" y="1959253"/>
            <a:ext cx="1609169" cy="441108"/>
          </a:xfrm>
          <a:prstGeom prst="rightArrow">
            <a:avLst/>
          </a:prstGeom>
          <a:pattFill prst="wdUpDiag">
            <a:fgClr>
              <a:srgbClr val="009EE0"/>
            </a:fgClr>
            <a:bgClr>
              <a:srgbClr val="A6A6A6"/>
            </a:bgClr>
          </a:patt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appoint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7" name="Pfeil nach links 52"/>
          <p:cNvSpPr>
            <a:spLocks noChangeArrowheads="1"/>
          </p:cNvSpPr>
          <p:nvPr/>
        </p:nvSpPr>
        <p:spPr bwMode="auto">
          <a:xfrm>
            <a:off x="2612740" y="2473891"/>
            <a:ext cx="1105024" cy="464400"/>
          </a:xfrm>
          <a:prstGeom prst="leftArrow">
            <a:avLst>
              <a:gd name="adj1" fmla="val 50000"/>
              <a:gd name="adj2" fmla="val 50022"/>
            </a:avLst>
          </a:prstGeom>
          <a:noFill/>
          <a:ln w="9525" algn="ctr">
            <a:solidFill>
              <a:srgbClr val="A6A6A6"/>
            </a:solidFill>
            <a:round/>
            <a:headEnd/>
            <a:tailEnd/>
          </a:ln>
        </p:spPr>
        <p:txBody>
          <a:bodyPr lIns="0" rIns="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600" dirty="0" smtClean="0">
                <a:solidFill>
                  <a:srgbClr val="A6A6A6"/>
                </a:solidFill>
                <a:latin typeface="Arial" charset="0"/>
                <a:cs typeface="Arial" charset="0"/>
              </a:rPr>
              <a:t>authorises</a:t>
            </a:r>
            <a:endParaRPr kumimoji="0" lang="en-GB" altLang="de-DE" sz="1600" b="0" i="0" u="none" strike="noStrike" kern="1200" cap="none" spc="0" normalizeH="0" baseline="0" dirty="0">
              <a:ln>
                <a:noFill/>
              </a:ln>
              <a:solidFill>
                <a:srgbClr val="A6A6A6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3" name="Ellipse 2"/>
          <p:cNvSpPr/>
          <p:nvPr/>
        </p:nvSpPr>
        <p:spPr>
          <a:xfrm>
            <a:off x="3751929" y="1238900"/>
            <a:ext cx="2340000" cy="21600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0" y="2499579"/>
            <a:ext cx="1482000" cy="13680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326864" y="761803"/>
            <a:ext cx="12663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0" i="0" u="none" strike="noStrike" kern="1200" cap="none" spc="0" normalizeH="0" baseline="0" dirty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Birgit Kraus, HQM</a:t>
            </a:r>
            <a:endParaRPr kumimoji="0" lang="en-GB" sz="900" b="0" i="0" u="none" strike="noStrike" kern="1200" cap="none" spc="0" normalizeH="0" baseline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Wolke 34"/>
          <p:cNvSpPr/>
          <p:nvPr/>
        </p:nvSpPr>
        <p:spPr>
          <a:xfrm>
            <a:off x="7995338" y="1959253"/>
            <a:ext cx="1418118" cy="633188"/>
          </a:xfrm>
          <a:prstGeom prst="cloud">
            <a:avLst/>
          </a:prstGeom>
          <a:solidFill>
            <a:srgbClr val="009EE0"/>
          </a:solidFill>
          <a:ln>
            <a:solidFill>
              <a:srgbClr val="009E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asso-ciations</a:t>
            </a:r>
            <a:endParaRPr kumimoji="0" lang="en-GB" sz="16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9" name="Wolke 38"/>
          <p:cNvSpPr/>
          <p:nvPr/>
        </p:nvSpPr>
        <p:spPr>
          <a:xfrm>
            <a:off x="6513173" y="179500"/>
            <a:ext cx="1418118" cy="633188"/>
          </a:xfrm>
          <a:prstGeom prst="cloud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state regulations</a:t>
            </a:r>
            <a:endParaRPr kumimoji="0" lang="en-GB" sz="1400" b="0" i="0" u="none" strike="noStrike" kern="1200" cap="none" spc="0" normalizeH="0" baseline="0" dirty="0">
              <a:ln>
                <a:noFill/>
              </a:ln>
              <a:solidFill>
                <a:srgbClr val="A6A6A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4" name="Ellipse 53"/>
          <p:cNvSpPr/>
          <p:nvPr/>
        </p:nvSpPr>
        <p:spPr>
          <a:xfrm>
            <a:off x="4661928" y="-1"/>
            <a:ext cx="1170000" cy="1080000"/>
          </a:xfrm>
          <a:prstGeom prst="ellipse">
            <a:avLst/>
          </a:pr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Halbbogen 58"/>
          <p:cNvSpPr/>
          <p:nvPr/>
        </p:nvSpPr>
        <p:spPr>
          <a:xfrm rot="227614">
            <a:off x="5957180" y="359963"/>
            <a:ext cx="688975" cy="220663"/>
          </a:xfrm>
          <a:prstGeom prst="blockArc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Wolke 35"/>
          <p:cNvSpPr/>
          <p:nvPr/>
        </p:nvSpPr>
        <p:spPr>
          <a:xfrm>
            <a:off x="2822308" y="100931"/>
            <a:ext cx="1418118" cy="633188"/>
          </a:xfrm>
          <a:prstGeom prst="cloud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dirty="0" smtClean="0">
                <a:ln>
                  <a:noFill/>
                </a:ln>
                <a:solidFill>
                  <a:srgbClr val="A6A6A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“KMK”-regulations</a:t>
            </a:r>
            <a:endParaRPr kumimoji="0" lang="en-GB" sz="1400" b="0" i="0" u="none" strike="noStrike" kern="1200" cap="none" spc="0" normalizeH="0" baseline="0" dirty="0">
              <a:ln>
                <a:noFill/>
              </a:ln>
              <a:solidFill>
                <a:srgbClr val="A6A6A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8" name="Halbbogen 57"/>
          <p:cNvSpPr/>
          <p:nvPr/>
        </p:nvSpPr>
        <p:spPr>
          <a:xfrm rot="227614">
            <a:off x="3934067" y="328614"/>
            <a:ext cx="688975" cy="220663"/>
          </a:xfrm>
          <a:prstGeom prst="blockArc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Pfeil nach rechts 60"/>
          <p:cNvSpPr/>
          <p:nvPr/>
        </p:nvSpPr>
        <p:spPr bwMode="auto">
          <a:xfrm rot="2409404">
            <a:off x="2334123" y="3397558"/>
            <a:ext cx="1482725" cy="827088"/>
          </a:xfrm>
          <a:prstGeom prst="rightArrow">
            <a:avLst/>
          </a:pr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valuates</a:t>
            </a:r>
            <a:r>
              <a:rPr kumimoji="0" lang="en-GB" sz="1500" b="0" i="0" u="none" strike="noStrike" kern="1200" cap="none" spc="0" normalizeH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GB" sz="1500" b="0" i="0" u="none" strike="noStrike" kern="1200" cap="none" spc="0" normalizeH="0" baseline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formal aspects</a:t>
            </a:r>
            <a:endParaRPr kumimoji="0" lang="en-GB" sz="1500" b="0" i="0" u="none" strike="noStrike" kern="1200" cap="none" spc="0" normalizeH="0" baseline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73735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dirty="0" smtClean="0"/>
              <a:t>Possible results of an accreditation process in Germany (2018 onwards)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lvl="1" indent="0" eaLnBrk="1" hangingPunct="1">
              <a:buNone/>
            </a:pPr>
            <a:endParaRPr lang="de-DE" altLang="de-DE" sz="2100" dirty="0" smtClean="0"/>
          </a:p>
        </p:txBody>
      </p:sp>
      <p:grpSp>
        <p:nvGrpSpPr>
          <p:cNvPr id="3" name="Gruppieren 2"/>
          <p:cNvGrpSpPr/>
          <p:nvPr/>
        </p:nvGrpSpPr>
        <p:grpSpPr>
          <a:xfrm>
            <a:off x="1244010" y="2188568"/>
            <a:ext cx="7527850" cy="3563646"/>
            <a:chOff x="1894015" y="2911581"/>
            <a:chExt cx="6413264" cy="2635036"/>
          </a:xfrm>
        </p:grpSpPr>
        <p:sp>
          <p:nvSpPr>
            <p:cNvPr id="4" name="Freihandform 3"/>
            <p:cNvSpPr/>
            <p:nvPr/>
          </p:nvSpPr>
          <p:spPr>
            <a:xfrm>
              <a:off x="3934199" y="2911581"/>
              <a:ext cx="2332896" cy="1187641"/>
            </a:xfrm>
            <a:custGeom>
              <a:avLst/>
              <a:gdLst>
                <a:gd name="connsiteX0" fmla="*/ 0 w 2332896"/>
                <a:gd name="connsiteY0" fmla="*/ 118764 h 1187641"/>
                <a:gd name="connsiteX1" fmla="*/ 118764 w 2332896"/>
                <a:gd name="connsiteY1" fmla="*/ 0 h 1187641"/>
                <a:gd name="connsiteX2" fmla="*/ 2214132 w 2332896"/>
                <a:gd name="connsiteY2" fmla="*/ 0 h 1187641"/>
                <a:gd name="connsiteX3" fmla="*/ 2332896 w 2332896"/>
                <a:gd name="connsiteY3" fmla="*/ 118764 h 1187641"/>
                <a:gd name="connsiteX4" fmla="*/ 2332896 w 2332896"/>
                <a:gd name="connsiteY4" fmla="*/ 1068877 h 1187641"/>
                <a:gd name="connsiteX5" fmla="*/ 2214132 w 2332896"/>
                <a:gd name="connsiteY5" fmla="*/ 1187641 h 1187641"/>
                <a:gd name="connsiteX6" fmla="*/ 118764 w 2332896"/>
                <a:gd name="connsiteY6" fmla="*/ 1187641 h 1187641"/>
                <a:gd name="connsiteX7" fmla="*/ 0 w 2332896"/>
                <a:gd name="connsiteY7" fmla="*/ 1068877 h 1187641"/>
                <a:gd name="connsiteX8" fmla="*/ 0 w 2332896"/>
                <a:gd name="connsiteY8" fmla="*/ 118764 h 1187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2896" h="1187641">
                  <a:moveTo>
                    <a:pt x="0" y="118764"/>
                  </a:moveTo>
                  <a:cubicBezTo>
                    <a:pt x="0" y="53172"/>
                    <a:pt x="53172" y="0"/>
                    <a:pt x="118764" y="0"/>
                  </a:cubicBezTo>
                  <a:lnTo>
                    <a:pt x="2214132" y="0"/>
                  </a:lnTo>
                  <a:cubicBezTo>
                    <a:pt x="2279724" y="0"/>
                    <a:pt x="2332896" y="53172"/>
                    <a:pt x="2332896" y="118764"/>
                  </a:cubicBezTo>
                  <a:lnTo>
                    <a:pt x="2332896" y="1068877"/>
                  </a:lnTo>
                  <a:cubicBezTo>
                    <a:pt x="2332896" y="1134469"/>
                    <a:pt x="2279724" y="1187641"/>
                    <a:pt x="2214132" y="1187641"/>
                  </a:cubicBezTo>
                  <a:lnTo>
                    <a:pt x="118764" y="1187641"/>
                  </a:lnTo>
                  <a:cubicBezTo>
                    <a:pt x="53172" y="1187641"/>
                    <a:pt x="0" y="1134469"/>
                    <a:pt x="0" y="1068877"/>
                  </a:cubicBezTo>
                  <a:lnTo>
                    <a:pt x="0" y="118764"/>
                  </a:lnTo>
                  <a:close/>
                </a:path>
              </a:pathLst>
            </a:custGeom>
            <a:solidFill>
              <a:srgbClr val="009EE0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785" tIns="110985" rIns="34785" bIns="110985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kern="1200" noProof="0" dirty="0" smtClean="0">
                  <a:solidFill>
                    <a:schemeClr val="bg1"/>
                  </a:solidFill>
                </a:rPr>
                <a:t>Accreditation Decision</a:t>
              </a:r>
              <a:endParaRPr lang="en-GB" sz="2200" kern="1200" noProof="0" dirty="0">
                <a:solidFill>
                  <a:schemeClr val="bg1"/>
                </a:solidFill>
              </a:endParaRPr>
            </a:p>
          </p:txBody>
        </p:sp>
        <p:sp>
          <p:nvSpPr>
            <p:cNvPr id="5" name="Freihandform 4"/>
            <p:cNvSpPr/>
            <p:nvPr/>
          </p:nvSpPr>
          <p:spPr>
            <a:xfrm>
              <a:off x="2784746" y="4099223"/>
              <a:ext cx="2315901" cy="41354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315901" y="0"/>
                  </a:moveTo>
                  <a:lnTo>
                    <a:pt x="2315901" y="206770"/>
                  </a:lnTo>
                  <a:lnTo>
                    <a:pt x="0" y="206770"/>
                  </a:lnTo>
                  <a:lnTo>
                    <a:pt x="0" y="413541"/>
                  </a:lnTo>
                </a:path>
              </a:pathLst>
            </a:custGeom>
            <a:noFill/>
            <a:ln w="38100">
              <a:solidFill>
                <a:srgbClr val="009EE0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Freihandform 5"/>
            <p:cNvSpPr/>
            <p:nvPr/>
          </p:nvSpPr>
          <p:spPr>
            <a:xfrm>
              <a:off x="1894015" y="4512764"/>
              <a:ext cx="1781462" cy="1033853"/>
            </a:xfrm>
            <a:custGeom>
              <a:avLst/>
              <a:gdLst>
                <a:gd name="connsiteX0" fmla="*/ 0 w 1781462"/>
                <a:gd name="connsiteY0" fmla="*/ 103385 h 1033853"/>
                <a:gd name="connsiteX1" fmla="*/ 103385 w 1781462"/>
                <a:gd name="connsiteY1" fmla="*/ 0 h 1033853"/>
                <a:gd name="connsiteX2" fmla="*/ 1678077 w 1781462"/>
                <a:gd name="connsiteY2" fmla="*/ 0 h 1033853"/>
                <a:gd name="connsiteX3" fmla="*/ 1781462 w 1781462"/>
                <a:gd name="connsiteY3" fmla="*/ 103385 h 1033853"/>
                <a:gd name="connsiteX4" fmla="*/ 1781462 w 1781462"/>
                <a:gd name="connsiteY4" fmla="*/ 930468 h 1033853"/>
                <a:gd name="connsiteX5" fmla="*/ 1678077 w 1781462"/>
                <a:gd name="connsiteY5" fmla="*/ 1033853 h 1033853"/>
                <a:gd name="connsiteX6" fmla="*/ 103385 w 1781462"/>
                <a:gd name="connsiteY6" fmla="*/ 1033853 h 1033853"/>
                <a:gd name="connsiteX7" fmla="*/ 0 w 1781462"/>
                <a:gd name="connsiteY7" fmla="*/ 930468 h 1033853"/>
                <a:gd name="connsiteX8" fmla="*/ 0 w 1781462"/>
                <a:gd name="connsiteY8" fmla="*/ 103385 h 1033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1462" h="1033853">
                  <a:moveTo>
                    <a:pt x="0" y="103385"/>
                  </a:moveTo>
                  <a:cubicBezTo>
                    <a:pt x="0" y="46287"/>
                    <a:pt x="46287" y="0"/>
                    <a:pt x="103385" y="0"/>
                  </a:cubicBezTo>
                  <a:lnTo>
                    <a:pt x="1678077" y="0"/>
                  </a:lnTo>
                  <a:cubicBezTo>
                    <a:pt x="1735175" y="0"/>
                    <a:pt x="1781462" y="46287"/>
                    <a:pt x="1781462" y="103385"/>
                  </a:cubicBezTo>
                  <a:lnTo>
                    <a:pt x="1781462" y="930468"/>
                  </a:lnTo>
                  <a:cubicBezTo>
                    <a:pt x="1781462" y="987566"/>
                    <a:pt x="1735175" y="1033853"/>
                    <a:pt x="1678077" y="1033853"/>
                  </a:cubicBezTo>
                  <a:lnTo>
                    <a:pt x="103385" y="1033853"/>
                  </a:lnTo>
                  <a:cubicBezTo>
                    <a:pt x="46287" y="1033853"/>
                    <a:pt x="0" y="987566"/>
                    <a:pt x="0" y="930468"/>
                  </a:cubicBezTo>
                  <a:lnTo>
                    <a:pt x="0" y="103385"/>
                  </a:lnTo>
                  <a:close/>
                </a:path>
              </a:pathLst>
            </a:custGeom>
            <a:solidFill>
              <a:srgbClr val="009EE0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281" tIns="106481" rIns="30281" bIns="10648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kern="1200" noProof="0" dirty="0" smtClean="0">
                  <a:solidFill>
                    <a:schemeClr val="bg1"/>
                  </a:solidFill>
                </a:rPr>
                <a:t>Accreditation without conditions</a:t>
              </a:r>
              <a:endParaRPr lang="en-GB" sz="2200" kern="1200" noProof="0" dirty="0">
                <a:solidFill>
                  <a:schemeClr val="bg1"/>
                </a:solidFill>
              </a:endParaRPr>
            </a:p>
          </p:txBody>
        </p:sp>
        <p:sp>
          <p:nvSpPr>
            <p:cNvPr id="7" name="Freihandform 6"/>
            <p:cNvSpPr/>
            <p:nvPr/>
          </p:nvSpPr>
          <p:spPr>
            <a:xfrm>
              <a:off x="5054927" y="4099223"/>
              <a:ext cx="91440" cy="5057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413541"/>
                  </a:lnTo>
                </a:path>
              </a:pathLst>
            </a:custGeom>
            <a:noFill/>
            <a:ln w="38100">
              <a:solidFill>
                <a:srgbClr val="009EE0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Freihandform 7"/>
            <p:cNvSpPr/>
            <p:nvPr/>
          </p:nvSpPr>
          <p:spPr>
            <a:xfrm>
              <a:off x="4209916" y="4512764"/>
              <a:ext cx="1781462" cy="1033853"/>
            </a:xfrm>
            <a:custGeom>
              <a:avLst/>
              <a:gdLst>
                <a:gd name="connsiteX0" fmla="*/ 0 w 1781462"/>
                <a:gd name="connsiteY0" fmla="*/ 103385 h 1033853"/>
                <a:gd name="connsiteX1" fmla="*/ 103385 w 1781462"/>
                <a:gd name="connsiteY1" fmla="*/ 0 h 1033853"/>
                <a:gd name="connsiteX2" fmla="*/ 1678077 w 1781462"/>
                <a:gd name="connsiteY2" fmla="*/ 0 h 1033853"/>
                <a:gd name="connsiteX3" fmla="*/ 1781462 w 1781462"/>
                <a:gd name="connsiteY3" fmla="*/ 103385 h 1033853"/>
                <a:gd name="connsiteX4" fmla="*/ 1781462 w 1781462"/>
                <a:gd name="connsiteY4" fmla="*/ 930468 h 1033853"/>
                <a:gd name="connsiteX5" fmla="*/ 1678077 w 1781462"/>
                <a:gd name="connsiteY5" fmla="*/ 1033853 h 1033853"/>
                <a:gd name="connsiteX6" fmla="*/ 103385 w 1781462"/>
                <a:gd name="connsiteY6" fmla="*/ 1033853 h 1033853"/>
                <a:gd name="connsiteX7" fmla="*/ 0 w 1781462"/>
                <a:gd name="connsiteY7" fmla="*/ 930468 h 1033853"/>
                <a:gd name="connsiteX8" fmla="*/ 0 w 1781462"/>
                <a:gd name="connsiteY8" fmla="*/ 103385 h 1033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1462" h="1033853">
                  <a:moveTo>
                    <a:pt x="0" y="103385"/>
                  </a:moveTo>
                  <a:cubicBezTo>
                    <a:pt x="0" y="46287"/>
                    <a:pt x="46287" y="0"/>
                    <a:pt x="103385" y="0"/>
                  </a:cubicBezTo>
                  <a:lnTo>
                    <a:pt x="1678077" y="0"/>
                  </a:lnTo>
                  <a:cubicBezTo>
                    <a:pt x="1735175" y="0"/>
                    <a:pt x="1781462" y="46287"/>
                    <a:pt x="1781462" y="103385"/>
                  </a:cubicBezTo>
                  <a:lnTo>
                    <a:pt x="1781462" y="930468"/>
                  </a:lnTo>
                  <a:cubicBezTo>
                    <a:pt x="1781462" y="987566"/>
                    <a:pt x="1735175" y="1033853"/>
                    <a:pt x="1678077" y="1033853"/>
                  </a:cubicBezTo>
                  <a:lnTo>
                    <a:pt x="103385" y="1033853"/>
                  </a:lnTo>
                  <a:cubicBezTo>
                    <a:pt x="46287" y="1033853"/>
                    <a:pt x="0" y="987566"/>
                    <a:pt x="0" y="930468"/>
                  </a:cubicBezTo>
                  <a:lnTo>
                    <a:pt x="0" y="103385"/>
                  </a:lnTo>
                  <a:close/>
                </a:path>
              </a:pathLst>
            </a:custGeom>
            <a:solidFill>
              <a:srgbClr val="009EE0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281" tIns="106481" rIns="30281" bIns="10648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kern="1200" noProof="0" dirty="0" smtClean="0">
                  <a:solidFill>
                    <a:schemeClr val="bg1"/>
                  </a:solidFill>
                </a:rPr>
                <a:t>Accreditation with </a:t>
              </a:r>
              <a:br>
                <a:rPr lang="en-GB" sz="2200" kern="1200" noProof="0" dirty="0" smtClean="0">
                  <a:solidFill>
                    <a:schemeClr val="bg1"/>
                  </a:solidFill>
                </a:rPr>
              </a:br>
              <a:r>
                <a:rPr lang="en-GB" sz="2200" kern="1200" noProof="0" dirty="0" smtClean="0">
                  <a:solidFill>
                    <a:schemeClr val="bg1"/>
                  </a:solidFill>
                </a:rPr>
                <a:t>conditions</a:t>
              </a:r>
              <a:endParaRPr lang="en-GB" sz="2200" kern="1200" noProof="0" dirty="0">
                <a:solidFill>
                  <a:schemeClr val="bg1"/>
                </a:solidFill>
              </a:endParaRPr>
            </a:p>
          </p:txBody>
        </p:sp>
        <p:sp>
          <p:nvSpPr>
            <p:cNvPr id="9" name="Freihandform 8"/>
            <p:cNvSpPr/>
            <p:nvPr/>
          </p:nvSpPr>
          <p:spPr>
            <a:xfrm>
              <a:off x="5100647" y="4099223"/>
              <a:ext cx="2315901" cy="41354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06770"/>
                  </a:lnTo>
                  <a:lnTo>
                    <a:pt x="2315901" y="206770"/>
                  </a:lnTo>
                  <a:lnTo>
                    <a:pt x="2315901" y="413541"/>
                  </a:lnTo>
                </a:path>
              </a:pathLst>
            </a:custGeom>
            <a:noFill/>
            <a:ln w="38100">
              <a:solidFill>
                <a:srgbClr val="009EE0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reihandform 9"/>
            <p:cNvSpPr/>
            <p:nvPr/>
          </p:nvSpPr>
          <p:spPr>
            <a:xfrm>
              <a:off x="6525817" y="4512764"/>
              <a:ext cx="1781462" cy="1033853"/>
            </a:xfrm>
            <a:custGeom>
              <a:avLst/>
              <a:gdLst>
                <a:gd name="connsiteX0" fmla="*/ 0 w 1781462"/>
                <a:gd name="connsiteY0" fmla="*/ 103385 h 1033853"/>
                <a:gd name="connsiteX1" fmla="*/ 103385 w 1781462"/>
                <a:gd name="connsiteY1" fmla="*/ 0 h 1033853"/>
                <a:gd name="connsiteX2" fmla="*/ 1678077 w 1781462"/>
                <a:gd name="connsiteY2" fmla="*/ 0 h 1033853"/>
                <a:gd name="connsiteX3" fmla="*/ 1781462 w 1781462"/>
                <a:gd name="connsiteY3" fmla="*/ 103385 h 1033853"/>
                <a:gd name="connsiteX4" fmla="*/ 1781462 w 1781462"/>
                <a:gd name="connsiteY4" fmla="*/ 930468 h 1033853"/>
                <a:gd name="connsiteX5" fmla="*/ 1678077 w 1781462"/>
                <a:gd name="connsiteY5" fmla="*/ 1033853 h 1033853"/>
                <a:gd name="connsiteX6" fmla="*/ 103385 w 1781462"/>
                <a:gd name="connsiteY6" fmla="*/ 1033853 h 1033853"/>
                <a:gd name="connsiteX7" fmla="*/ 0 w 1781462"/>
                <a:gd name="connsiteY7" fmla="*/ 930468 h 1033853"/>
                <a:gd name="connsiteX8" fmla="*/ 0 w 1781462"/>
                <a:gd name="connsiteY8" fmla="*/ 103385 h 1033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81462" h="1033853">
                  <a:moveTo>
                    <a:pt x="0" y="103385"/>
                  </a:moveTo>
                  <a:cubicBezTo>
                    <a:pt x="0" y="46287"/>
                    <a:pt x="46287" y="0"/>
                    <a:pt x="103385" y="0"/>
                  </a:cubicBezTo>
                  <a:lnTo>
                    <a:pt x="1678077" y="0"/>
                  </a:lnTo>
                  <a:cubicBezTo>
                    <a:pt x="1735175" y="0"/>
                    <a:pt x="1781462" y="46287"/>
                    <a:pt x="1781462" y="103385"/>
                  </a:cubicBezTo>
                  <a:lnTo>
                    <a:pt x="1781462" y="930468"/>
                  </a:lnTo>
                  <a:cubicBezTo>
                    <a:pt x="1781462" y="987566"/>
                    <a:pt x="1735175" y="1033853"/>
                    <a:pt x="1678077" y="1033853"/>
                  </a:cubicBezTo>
                  <a:lnTo>
                    <a:pt x="103385" y="1033853"/>
                  </a:lnTo>
                  <a:cubicBezTo>
                    <a:pt x="46287" y="1033853"/>
                    <a:pt x="0" y="987566"/>
                    <a:pt x="0" y="930468"/>
                  </a:cubicBezTo>
                  <a:lnTo>
                    <a:pt x="0" y="103385"/>
                  </a:lnTo>
                  <a:close/>
                </a:path>
              </a:pathLst>
            </a:custGeom>
            <a:solidFill>
              <a:srgbClr val="009EE0"/>
            </a:solidFill>
            <a:ln w="38100"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281" tIns="106481" rIns="30281" bIns="106481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200" kern="1200" noProof="0" dirty="0" smtClean="0">
                  <a:solidFill>
                    <a:schemeClr val="bg1"/>
                  </a:solidFill>
                </a:rPr>
                <a:t>Refusal of Accreditation</a:t>
              </a:r>
              <a:endParaRPr lang="en-GB" sz="2200" kern="1200" noProof="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de-DE" i="1" dirty="0" smtClean="0"/>
              <a:t>New</a:t>
            </a:r>
            <a:r>
              <a:rPr lang="en-GB" altLang="de-DE" dirty="0" smtClean="0"/>
              <a:t> </a:t>
            </a:r>
            <a:r>
              <a:rPr lang="en-GB" altLang="de-DE" u="sng" dirty="0" smtClean="0"/>
              <a:t>and</a:t>
            </a:r>
            <a:r>
              <a:rPr lang="en-GB" altLang="de-DE" dirty="0" smtClean="0"/>
              <a:t> old relevant documents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445080"/>
            <a:ext cx="8915400" cy="4525963"/>
          </a:xfrm>
        </p:spPr>
        <p:txBody>
          <a:bodyPr/>
          <a:lstStyle/>
          <a:p>
            <a:pPr marL="358775" lvl="1" indent="-358775" eaLnBrk="1" hangingPunct="1"/>
            <a:r>
              <a:rPr lang="en-GB" altLang="de-DE" sz="2100" i="1" dirty="0" smtClean="0"/>
              <a:t>Legislative decree on degree programme development (federal and/or state level)</a:t>
            </a:r>
          </a:p>
          <a:p>
            <a:pPr marL="358775" lvl="1" indent="-358775" eaLnBrk="1" hangingPunct="1"/>
            <a:r>
              <a:rPr lang="en-GB" altLang="de-DE" sz="2100" dirty="0" smtClean="0"/>
              <a:t>“KMK”-regulations on degree programme development plus interpretation parameters from “KMK” and University Accreditation Council</a:t>
            </a:r>
          </a:p>
          <a:p>
            <a:pPr marL="358775" lvl="1" indent="-358775" eaLnBrk="1" hangingPunct="1"/>
            <a:r>
              <a:rPr lang="en-GB" altLang="de-DE" sz="2100" dirty="0" smtClean="0"/>
              <a:t>Higher education legislation of the state</a:t>
            </a:r>
          </a:p>
          <a:p>
            <a:pPr marL="358775" lvl="1" indent="-358775" eaLnBrk="1" hangingPunct="1"/>
            <a:r>
              <a:rPr lang="en-GB" altLang="de-DE" sz="2100" dirty="0" smtClean="0"/>
              <a:t>European Standards and Guidelines from 2015</a:t>
            </a:r>
          </a:p>
          <a:p>
            <a:pPr marL="358775" lvl="1" indent="-358775" eaLnBrk="1" hangingPunct="1"/>
            <a:r>
              <a:rPr lang="en-GB" altLang="de-DE" sz="2100" dirty="0" smtClean="0"/>
              <a:t>Qualification framework for German higher education degrees </a:t>
            </a:r>
          </a:p>
          <a:p>
            <a:pPr marL="358775" lvl="1" indent="-358775" eaLnBrk="1" hangingPunct="1"/>
            <a:r>
              <a:rPr lang="en-GB" altLang="de-DE" sz="2100" dirty="0" smtClean="0"/>
              <a:t>Circulars of Accreditation Council to the agencies</a:t>
            </a:r>
          </a:p>
          <a:p>
            <a:pPr marL="358775" lvl="1" indent="-358775" eaLnBrk="1" hangingPunct="1"/>
            <a:r>
              <a:rPr lang="en-GB" altLang="de-DE" sz="2100" dirty="0" smtClean="0"/>
              <a:t>Guidance on degree programmes with a “special profile”) [cooperative and distance learning]</a:t>
            </a:r>
          </a:p>
          <a:p>
            <a:pPr marL="358775" lvl="1" indent="-358775" eaLnBrk="1" hangingPunct="1"/>
            <a:r>
              <a:rPr lang="en-GB" altLang="de-DE" sz="2100" dirty="0" smtClean="0"/>
              <a:t>European Approach for Quality Assurance of Joint Programmes</a:t>
            </a:r>
          </a:p>
          <a:p>
            <a:pPr marL="358775" lvl="1" indent="-358775" eaLnBrk="1" hangingPunct="1"/>
            <a:r>
              <a:rPr lang="en-GB" altLang="de-DE" sz="2100" dirty="0" smtClean="0"/>
              <a:t>Lisbon convention</a:t>
            </a:r>
          </a:p>
          <a:p>
            <a:pPr marL="358775" lvl="1" indent="-358775" eaLnBrk="1" hangingPunct="1"/>
            <a:r>
              <a:rPr lang="en-GB" altLang="de-DE" sz="2100" i="1" dirty="0" smtClean="0"/>
              <a:t>Criteria of the German Rectors on peer nomination and expert panel creation for accreditation processes</a:t>
            </a:r>
          </a:p>
        </p:txBody>
      </p:sp>
    </p:spTree>
    <p:extLst>
      <p:ext uri="{BB962C8B-B14F-4D97-AF65-F5344CB8AC3E}">
        <p14:creationId xmlns:p14="http://schemas.microsoft.com/office/powerpoint/2010/main" val="157386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l9t2897FkGeXbuku88im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ilw4xum1kedTK07vxQ2t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GZ1Y709fUKNM08yyyD7K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IVk1LDx4EGEu5ez1g8ox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01pGI6mzkO.tQx04FpTu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F6c5KROh0yYrxBTPkLy4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F6c5KROh0yYrxBTPkLy4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Owxq04DE0SR1Ge_mIkfPA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Owxq04DE0SR1Ge_mIkfP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wzXWB0kW0mu_zDPdFKZV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nJcnZdkFE6ZMkAoMcG.2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yC93pYhoUS_93a3yQ.vkg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l9t2897FkGeXbuku88im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ilw4xum1kedTK07vxQ2t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GZ1Y709fUKNM08yyyD7K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wzXWB0kW0mu_zDPdFKZV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IVk1LDx4EGEu5ez1g8oxg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01pGI6mzkO.tQx04FpTu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2yQwMJPYkqqKyFQqMa.u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n6sj3yzNki9ux0HG3wdSQ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x7GWYvcy0._fKxveqqALQ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bn6FwrSJUuiYHwwZN93q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nJcnZdkFE6ZMkAoMcG.2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yC93pYhoUS_93a3yQ.vkg"/>
</p:tagLst>
</file>

<file path=ppt/theme/theme1.xml><?xml version="1.0" encoding="utf-8"?>
<a:theme xmlns:a="http://schemas.openxmlformats.org/drawingml/2006/main" name="HS-AB_angepasst">
  <a:themeElements>
    <a:clrScheme name="HS-AB_angepasst 14">
      <a:dk1>
        <a:srgbClr val="000000"/>
      </a:dk1>
      <a:lt1>
        <a:srgbClr val="FFFFFF"/>
      </a:lt1>
      <a:dk2>
        <a:srgbClr val="4D4D4D"/>
      </a:dk2>
      <a:lt2>
        <a:srgbClr val="808080"/>
      </a:lt2>
      <a:accent1>
        <a:srgbClr val="CDE7FF"/>
      </a:accent1>
      <a:accent2>
        <a:srgbClr val="A6D7FF"/>
      </a:accent2>
      <a:accent3>
        <a:srgbClr val="FFFFFF"/>
      </a:accent3>
      <a:accent4>
        <a:srgbClr val="000000"/>
      </a:accent4>
      <a:accent5>
        <a:srgbClr val="E3F1FF"/>
      </a:accent5>
      <a:accent6>
        <a:srgbClr val="96C3E7"/>
      </a:accent6>
      <a:hlink>
        <a:srgbClr val="009EE0"/>
      </a:hlink>
      <a:folHlink>
        <a:srgbClr val="97CDFF"/>
      </a:folHlink>
    </a:clrScheme>
    <a:fontScheme name="HS-AB_angepas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S-AB_angepas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EE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14">
        <a:dk1>
          <a:srgbClr val="000000"/>
        </a:dk1>
        <a:lt1>
          <a:srgbClr val="FFFFFF"/>
        </a:lt1>
        <a:dk2>
          <a:srgbClr val="4D4D4D"/>
        </a:dk2>
        <a:lt2>
          <a:srgbClr val="808080"/>
        </a:lt2>
        <a:accent1>
          <a:srgbClr val="CDE7FF"/>
        </a:accent1>
        <a:accent2>
          <a:srgbClr val="A6D7FF"/>
        </a:accent2>
        <a:accent3>
          <a:srgbClr val="FFFFFF"/>
        </a:accent3>
        <a:accent4>
          <a:srgbClr val="000000"/>
        </a:accent4>
        <a:accent5>
          <a:srgbClr val="E3F1FF"/>
        </a:accent5>
        <a:accent6>
          <a:srgbClr val="96C3E7"/>
        </a:accent6>
        <a:hlink>
          <a:srgbClr val="009EE0"/>
        </a:hlink>
        <a:folHlink>
          <a:srgbClr val="97CD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HS-AB_angepasst">
  <a:themeElements>
    <a:clrScheme name="HS-AB_angepasst 14">
      <a:dk1>
        <a:srgbClr val="000000"/>
      </a:dk1>
      <a:lt1>
        <a:srgbClr val="FFFFFF"/>
      </a:lt1>
      <a:dk2>
        <a:srgbClr val="4D4D4D"/>
      </a:dk2>
      <a:lt2>
        <a:srgbClr val="808080"/>
      </a:lt2>
      <a:accent1>
        <a:srgbClr val="CDE7FF"/>
      </a:accent1>
      <a:accent2>
        <a:srgbClr val="A6D7FF"/>
      </a:accent2>
      <a:accent3>
        <a:srgbClr val="FFFFFF"/>
      </a:accent3>
      <a:accent4>
        <a:srgbClr val="000000"/>
      </a:accent4>
      <a:accent5>
        <a:srgbClr val="E3F1FF"/>
      </a:accent5>
      <a:accent6>
        <a:srgbClr val="96C3E7"/>
      </a:accent6>
      <a:hlink>
        <a:srgbClr val="009EE0"/>
      </a:hlink>
      <a:folHlink>
        <a:srgbClr val="97CDFF"/>
      </a:folHlink>
    </a:clrScheme>
    <a:fontScheme name="HS-AB_angepass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lg" len="lg"/>
          <a:tailEnd type="none" w="lg" len="lg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91440" rIns="91440" bIns="9144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S-AB_angepas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S-AB_angepass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EE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S-AB_angepasst 14">
        <a:dk1>
          <a:srgbClr val="000000"/>
        </a:dk1>
        <a:lt1>
          <a:srgbClr val="FFFFFF"/>
        </a:lt1>
        <a:dk2>
          <a:srgbClr val="4D4D4D"/>
        </a:dk2>
        <a:lt2>
          <a:srgbClr val="808080"/>
        </a:lt2>
        <a:accent1>
          <a:srgbClr val="CDE7FF"/>
        </a:accent1>
        <a:accent2>
          <a:srgbClr val="A6D7FF"/>
        </a:accent2>
        <a:accent3>
          <a:srgbClr val="FFFFFF"/>
        </a:accent3>
        <a:accent4>
          <a:srgbClr val="000000"/>
        </a:accent4>
        <a:accent5>
          <a:srgbClr val="E3F1FF"/>
        </a:accent5>
        <a:accent6>
          <a:srgbClr val="96C3E7"/>
        </a:accent6>
        <a:hlink>
          <a:srgbClr val="009EE0"/>
        </a:hlink>
        <a:folHlink>
          <a:srgbClr val="97CD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HS-AB_angepasst</Template>
  <TotalTime>0</TotalTime>
  <Words>859</Words>
  <Application>Microsoft Office PowerPoint</Application>
  <PresentationFormat>A4-Papier (210 x 297 mm)</PresentationFormat>
  <Paragraphs>199</Paragraphs>
  <Slides>14</Slides>
  <Notes>12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1" baseType="lpstr">
      <vt:lpstr>Arial</vt:lpstr>
      <vt:lpstr>Calibri</vt:lpstr>
      <vt:lpstr>Wingdings</vt:lpstr>
      <vt:lpstr>HS-AB_angepasst</vt:lpstr>
      <vt:lpstr>2_Larissa</vt:lpstr>
      <vt:lpstr>1_HS-AB_angepasst</vt:lpstr>
      <vt:lpstr>TCLayout.ActiveDocument.1</vt:lpstr>
      <vt:lpstr>PowerPoint-Präsentation</vt:lpstr>
      <vt:lpstr>Structure of the presentation</vt:lpstr>
      <vt:lpstr>Accreditation in European higher education</vt:lpstr>
      <vt:lpstr>What is a “German accreditation”?</vt:lpstr>
      <vt:lpstr>Some specialties on Accreditation in German higher education</vt:lpstr>
      <vt:lpstr>Accreditation in Germany (until 2017)</vt:lpstr>
      <vt:lpstr>Accreditation in Germany (2018 onwards)</vt:lpstr>
      <vt:lpstr>Possible results of an accreditation process in Germany (2018 onwards)</vt:lpstr>
      <vt:lpstr>New and old relevant documents</vt:lpstr>
      <vt:lpstr>Programme accreditation</vt:lpstr>
      <vt:lpstr>System Accreditation</vt:lpstr>
      <vt:lpstr>Components in degree programme development</vt:lpstr>
      <vt:lpstr>Conditions for a successful accreditation process</vt:lpstr>
      <vt:lpstr>! شكرا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0</dc:title>
  <dc:creator/>
  <dc:description>A4 Blank templ v1.pot</dc:description>
  <cp:lastModifiedBy/>
  <cp:revision>1</cp:revision>
  <dcterms:created xsi:type="dcterms:W3CDTF">2011-05-18T07:23:22Z</dcterms:created>
  <dcterms:modified xsi:type="dcterms:W3CDTF">2018-11-05T15:37:15Z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lpwstr>20041127</vt:lpwstr>
  </property>
  <property fmtid="{D5CDD505-2E9C-101B-9397-08002B2CF9AE}" pid="3" name="Reference">
    <vt:lpwstr>BCGTemplateNew</vt:lpwstr>
  </property>
  <property fmtid="{D5CDD505-2E9C-101B-9397-08002B2CF9AE}" pid="4" name="BCG 2007 Template">
    <vt:bool>true</vt:bool>
  </property>
  <property fmtid="{D5CDD505-2E9C-101B-9397-08002B2CF9AE}" pid="5" name="BCG Format Name">
    <vt:lpwstr>BCG Format</vt:lpwstr>
  </property>
  <property fmtid="{D5CDD505-2E9C-101B-9397-08002B2CF9AE}" pid="6" name="BCG Template Name">
    <vt:lpwstr>A4</vt:lpwstr>
  </property>
</Properties>
</file>